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0" r:id="rId12"/>
    <p:sldId id="268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492CE-E7CF-4B28-A46C-4A0904742E0D}" v="193" dt="2024-09-01T21:19:43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1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Carlos Pita" userId="0fb9ac9c31c24696" providerId="LiveId" clId="{6D7492CE-E7CF-4B28-A46C-4A0904742E0D}"/>
    <pc:docChg chg="undo custSel addSld delSld modSld">
      <pc:chgData name="Miguel Carlos Pita" userId="0fb9ac9c31c24696" providerId="LiveId" clId="{6D7492CE-E7CF-4B28-A46C-4A0904742E0D}" dt="2024-09-01T21:19:43.821" v="1138" actId="20577"/>
      <pc:docMkLst>
        <pc:docMk/>
      </pc:docMkLst>
      <pc:sldChg chg="modSp mod modAnim">
        <pc:chgData name="Miguel Carlos Pita" userId="0fb9ac9c31c24696" providerId="LiveId" clId="{6D7492CE-E7CF-4B28-A46C-4A0904742E0D}" dt="2024-08-25T20:07:31.577" v="988"/>
        <pc:sldMkLst>
          <pc:docMk/>
          <pc:sldMk cId="0" sldId="257"/>
        </pc:sldMkLst>
        <pc:spChg chg="mod">
          <ac:chgData name="Miguel Carlos Pita" userId="0fb9ac9c31c24696" providerId="LiveId" clId="{6D7492CE-E7CF-4B28-A46C-4A0904742E0D}" dt="2024-08-25T20:07:00.934" v="983" actId="27636"/>
          <ac:spMkLst>
            <pc:docMk/>
            <pc:sldMk cId="0" sldId="257"/>
            <ac:spMk id="3" creationId="{00000000-0000-0000-0000-000000000000}"/>
          </ac:spMkLst>
        </pc:spChg>
      </pc:sldChg>
      <pc:sldChg chg="modAnim">
        <pc:chgData name="Miguel Carlos Pita" userId="0fb9ac9c31c24696" providerId="LiveId" clId="{6D7492CE-E7CF-4B28-A46C-4A0904742E0D}" dt="2024-08-25T20:08:11.673" v="994"/>
        <pc:sldMkLst>
          <pc:docMk/>
          <pc:sldMk cId="0" sldId="258"/>
        </pc:sldMkLst>
      </pc:sldChg>
      <pc:sldChg chg="modSp modAnim">
        <pc:chgData name="Miguel Carlos Pita" userId="0fb9ac9c31c24696" providerId="LiveId" clId="{6D7492CE-E7CF-4B28-A46C-4A0904742E0D}" dt="2024-08-25T20:36:11.619" v="1110" actId="20577"/>
        <pc:sldMkLst>
          <pc:docMk/>
          <pc:sldMk cId="0" sldId="259"/>
        </pc:sldMkLst>
        <pc:spChg chg="mod">
          <ac:chgData name="Miguel Carlos Pita" userId="0fb9ac9c31c24696" providerId="LiveId" clId="{6D7492CE-E7CF-4B28-A46C-4A0904742E0D}" dt="2024-08-25T20:36:11.619" v="1110" actId="20577"/>
          <ac:spMkLst>
            <pc:docMk/>
            <pc:sldMk cId="0" sldId="259"/>
            <ac:spMk id="3" creationId="{00000000-0000-0000-0000-000000000000}"/>
          </ac:spMkLst>
        </pc:spChg>
      </pc:sldChg>
      <pc:sldChg chg="add del">
        <pc:chgData name="Miguel Carlos Pita" userId="0fb9ac9c31c24696" providerId="LiveId" clId="{6D7492CE-E7CF-4B28-A46C-4A0904742E0D}" dt="2024-08-27T02:03:52.715" v="1134" actId="2696"/>
        <pc:sldMkLst>
          <pc:docMk/>
          <pc:sldMk cId="3181219809" sldId="260"/>
        </pc:sldMkLst>
      </pc:sldChg>
      <pc:sldChg chg="modAnim">
        <pc:chgData name="Miguel Carlos Pita" userId="0fb9ac9c31c24696" providerId="LiveId" clId="{6D7492CE-E7CF-4B28-A46C-4A0904742E0D}" dt="2024-08-25T20:09:57.133" v="1000"/>
        <pc:sldMkLst>
          <pc:docMk/>
          <pc:sldMk cId="0" sldId="261"/>
        </pc:sldMkLst>
      </pc:sldChg>
      <pc:sldChg chg="modSp mod modAnim">
        <pc:chgData name="Miguel Carlos Pita" userId="0fb9ac9c31c24696" providerId="LiveId" clId="{6D7492CE-E7CF-4B28-A46C-4A0904742E0D}" dt="2024-08-25T20:10:31.440" v="1005"/>
        <pc:sldMkLst>
          <pc:docMk/>
          <pc:sldMk cId="0" sldId="262"/>
        </pc:sldMkLst>
        <pc:spChg chg="mod">
          <ac:chgData name="Miguel Carlos Pita" userId="0fb9ac9c31c24696" providerId="LiveId" clId="{6D7492CE-E7CF-4B28-A46C-4A0904742E0D}" dt="2024-08-25T14:38:10.232" v="831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 mod modAnim">
        <pc:chgData name="Miguel Carlos Pita" userId="0fb9ac9c31c24696" providerId="LiveId" clId="{6D7492CE-E7CF-4B28-A46C-4A0904742E0D}" dt="2024-08-25T20:14:39.195" v="1034"/>
        <pc:sldMkLst>
          <pc:docMk/>
          <pc:sldMk cId="0" sldId="263"/>
        </pc:sldMkLst>
        <pc:spChg chg="mod">
          <ac:chgData name="Miguel Carlos Pita" userId="0fb9ac9c31c24696" providerId="LiveId" clId="{6D7492CE-E7CF-4B28-A46C-4A0904742E0D}" dt="2024-08-25T20:13:26.177" v="1031" actId="404"/>
          <ac:spMkLst>
            <pc:docMk/>
            <pc:sldMk cId="0" sldId="263"/>
            <ac:spMk id="3" creationId="{00000000-0000-0000-0000-000000000000}"/>
          </ac:spMkLst>
        </pc:spChg>
      </pc:sldChg>
      <pc:sldChg chg="modSp modAnim">
        <pc:chgData name="Miguel Carlos Pita" userId="0fb9ac9c31c24696" providerId="LiveId" clId="{6D7492CE-E7CF-4B28-A46C-4A0904742E0D}" dt="2024-08-25T20:18:04.090" v="1056" actId="20577"/>
        <pc:sldMkLst>
          <pc:docMk/>
          <pc:sldMk cId="0" sldId="264"/>
        </pc:sldMkLst>
        <pc:spChg chg="mod">
          <ac:chgData name="Miguel Carlos Pita" userId="0fb9ac9c31c24696" providerId="LiveId" clId="{6D7492CE-E7CF-4B28-A46C-4A0904742E0D}" dt="2024-08-25T20:18:04.090" v="1056" actId="20577"/>
          <ac:spMkLst>
            <pc:docMk/>
            <pc:sldMk cId="0" sldId="264"/>
            <ac:spMk id="3" creationId="{00000000-0000-0000-0000-000000000000}"/>
          </ac:spMkLst>
        </pc:spChg>
      </pc:sldChg>
      <pc:sldChg chg="modSp modAnim">
        <pc:chgData name="Miguel Carlos Pita" userId="0fb9ac9c31c24696" providerId="LiveId" clId="{6D7492CE-E7CF-4B28-A46C-4A0904742E0D}" dt="2024-08-25T20:37:19.763" v="1130" actId="6549"/>
        <pc:sldMkLst>
          <pc:docMk/>
          <pc:sldMk cId="0" sldId="265"/>
        </pc:sldMkLst>
        <pc:spChg chg="mod">
          <ac:chgData name="Miguel Carlos Pita" userId="0fb9ac9c31c24696" providerId="LiveId" clId="{6D7492CE-E7CF-4B28-A46C-4A0904742E0D}" dt="2024-08-25T20:37:19.763" v="1130" actId="6549"/>
          <ac:spMkLst>
            <pc:docMk/>
            <pc:sldMk cId="0" sldId="265"/>
            <ac:spMk id="3" creationId="{00000000-0000-0000-0000-000000000000}"/>
          </ac:spMkLst>
        </pc:spChg>
      </pc:sldChg>
      <pc:sldChg chg="modSp mod modAnim">
        <pc:chgData name="Miguel Carlos Pita" userId="0fb9ac9c31c24696" providerId="LiveId" clId="{6D7492CE-E7CF-4B28-A46C-4A0904742E0D}" dt="2024-08-25T20:36:59.978" v="1129" actId="1036"/>
        <pc:sldMkLst>
          <pc:docMk/>
          <pc:sldMk cId="0" sldId="266"/>
        </pc:sldMkLst>
        <pc:spChg chg="mod">
          <ac:chgData name="Miguel Carlos Pita" userId="0fb9ac9c31c24696" providerId="LiveId" clId="{6D7492CE-E7CF-4B28-A46C-4A0904742E0D}" dt="2024-08-25T20:36:59.978" v="1129" actId="1036"/>
          <ac:spMkLst>
            <pc:docMk/>
            <pc:sldMk cId="0" sldId="266"/>
            <ac:spMk id="3" creationId="{00000000-0000-0000-0000-000000000000}"/>
          </ac:spMkLst>
        </pc:spChg>
      </pc:sldChg>
      <pc:sldChg chg="add del modAnim">
        <pc:chgData name="Miguel Carlos Pita" userId="0fb9ac9c31c24696" providerId="LiveId" clId="{6D7492CE-E7CF-4B28-A46C-4A0904742E0D}" dt="2024-08-27T02:03:52.715" v="1134" actId="2696"/>
        <pc:sldMkLst>
          <pc:docMk/>
          <pc:sldMk cId="0" sldId="268"/>
        </pc:sldMkLst>
      </pc:sldChg>
      <pc:sldChg chg="addSp delSp del mod">
        <pc:chgData name="Miguel Carlos Pita" userId="0fb9ac9c31c24696" providerId="LiveId" clId="{6D7492CE-E7CF-4B28-A46C-4A0904742E0D}" dt="2024-08-25T02:23:51.935" v="678" actId="47"/>
        <pc:sldMkLst>
          <pc:docMk/>
          <pc:sldMk cId="4098847551" sldId="269"/>
        </pc:sldMkLst>
        <pc:picChg chg="add del">
          <ac:chgData name="Miguel Carlos Pita" userId="0fb9ac9c31c24696" providerId="LiveId" clId="{6D7492CE-E7CF-4B28-A46C-4A0904742E0D}" dt="2024-08-25T00:36:46.884" v="54" actId="21"/>
          <ac:picMkLst>
            <pc:docMk/>
            <pc:sldMk cId="4098847551" sldId="269"/>
            <ac:picMk id="5" creationId="{6FCFE75F-419C-1311-708F-3F1525D30D9F}"/>
          </ac:picMkLst>
        </pc:picChg>
      </pc:sldChg>
      <pc:sldChg chg="add del modAnim">
        <pc:chgData name="Miguel Carlos Pita" userId="0fb9ac9c31c24696" providerId="LiveId" clId="{6D7492CE-E7CF-4B28-A46C-4A0904742E0D}" dt="2024-08-27T02:03:52.715" v="1134" actId="2696"/>
        <pc:sldMkLst>
          <pc:docMk/>
          <pc:sldMk cId="0" sldId="271"/>
        </pc:sldMkLst>
      </pc:sldChg>
      <pc:sldChg chg="modSp add del mod modAnim">
        <pc:chgData name="Miguel Carlos Pita" userId="0fb9ac9c31c24696" providerId="LiveId" clId="{6D7492CE-E7CF-4B28-A46C-4A0904742E0D}" dt="2024-08-27T02:03:52.715" v="1134" actId="2696"/>
        <pc:sldMkLst>
          <pc:docMk/>
          <pc:sldMk cId="0" sldId="272"/>
        </pc:sldMkLst>
        <pc:spChg chg="mod">
          <ac:chgData name="Miguel Carlos Pita" userId="0fb9ac9c31c24696" providerId="LiveId" clId="{6D7492CE-E7CF-4B28-A46C-4A0904742E0D}" dt="2024-08-25T14:15:38.993" v="803"/>
          <ac:spMkLst>
            <pc:docMk/>
            <pc:sldMk cId="0" sldId="272"/>
            <ac:spMk id="3" creationId="{00000000-0000-0000-0000-000000000000}"/>
          </ac:spMkLst>
        </pc:spChg>
      </pc:sldChg>
      <pc:sldChg chg="modSp add del mod modAnim">
        <pc:chgData name="Miguel Carlos Pita" userId="0fb9ac9c31c24696" providerId="LiveId" clId="{6D7492CE-E7CF-4B28-A46C-4A0904742E0D}" dt="2024-09-01T21:19:43.821" v="1138" actId="20577"/>
        <pc:sldMkLst>
          <pc:docMk/>
          <pc:sldMk cId="0" sldId="273"/>
        </pc:sldMkLst>
        <pc:spChg chg="mod">
          <ac:chgData name="Miguel Carlos Pita" userId="0fb9ac9c31c24696" providerId="LiveId" clId="{6D7492CE-E7CF-4B28-A46C-4A0904742E0D}" dt="2024-09-01T21:19:43.821" v="1138" actId="20577"/>
          <ac:spMkLst>
            <pc:docMk/>
            <pc:sldMk cId="0" sldId="273"/>
            <ac:spMk id="3" creationId="{00000000-0000-0000-0000-000000000000}"/>
          </ac:spMkLst>
        </pc:spChg>
      </pc:sldChg>
      <pc:sldChg chg="addSp delSp modSp add del mod setBg modAnim">
        <pc:chgData name="Miguel Carlos Pita" userId="0fb9ac9c31c24696" providerId="LiveId" clId="{6D7492CE-E7CF-4B28-A46C-4A0904742E0D}" dt="2024-08-27T02:03:52.715" v="1134" actId="2696"/>
        <pc:sldMkLst>
          <pc:docMk/>
          <pc:sldMk cId="0" sldId="274"/>
        </pc:sldMkLst>
        <pc:spChg chg="mod">
          <ac:chgData name="Miguel Carlos Pita" userId="0fb9ac9c31c24696" providerId="LiveId" clId="{6D7492CE-E7CF-4B28-A46C-4A0904742E0D}" dt="2024-08-25T00:36:57.761" v="58" actId="26606"/>
          <ac:spMkLst>
            <pc:docMk/>
            <pc:sldMk cId="0" sldId="274"/>
            <ac:spMk id="2" creationId="{00000000-0000-0000-0000-000000000000}"/>
          </ac:spMkLst>
        </pc:spChg>
        <pc:spChg chg="mod">
          <ac:chgData name="Miguel Carlos Pita" userId="0fb9ac9c31c24696" providerId="LiveId" clId="{6D7492CE-E7CF-4B28-A46C-4A0904742E0D}" dt="2024-08-25T00:49:23.920" v="83" actId="5793"/>
          <ac:spMkLst>
            <pc:docMk/>
            <pc:sldMk cId="0" sldId="274"/>
            <ac:spMk id="3" creationId="{00000000-0000-0000-0000-000000000000}"/>
          </ac:spMkLst>
        </pc:spChg>
        <pc:spChg chg="add del">
          <ac:chgData name="Miguel Carlos Pita" userId="0fb9ac9c31c24696" providerId="LiveId" clId="{6D7492CE-E7CF-4B28-A46C-4A0904742E0D}" dt="2024-08-25T00:36:57.761" v="58" actId="26606"/>
          <ac:spMkLst>
            <pc:docMk/>
            <pc:sldMk cId="0" sldId="274"/>
            <ac:spMk id="9" creationId="{AF6CB648-9554-488A-B457-99CAAD1DA528}"/>
          </ac:spMkLst>
        </pc:spChg>
        <pc:spChg chg="add del">
          <ac:chgData name="Miguel Carlos Pita" userId="0fb9ac9c31c24696" providerId="LiveId" clId="{6D7492CE-E7CF-4B28-A46C-4A0904742E0D}" dt="2024-08-25T00:36:57.761" v="58" actId="26606"/>
          <ac:spMkLst>
            <pc:docMk/>
            <pc:sldMk cId="0" sldId="274"/>
            <ac:spMk id="11" creationId="{E3ADCBE7-9330-1CDA-00EB-CDD12DB722FF}"/>
          </ac:spMkLst>
        </pc:spChg>
        <pc:picChg chg="add del mod">
          <ac:chgData name="Miguel Carlos Pita" userId="0fb9ac9c31c24696" providerId="LiveId" clId="{6D7492CE-E7CF-4B28-A46C-4A0904742E0D}" dt="2024-08-25T00:41:57.024" v="69" actId="478"/>
          <ac:picMkLst>
            <pc:docMk/>
            <pc:sldMk cId="0" sldId="274"/>
            <ac:picMk id="4" creationId="{8DD37870-E35E-7B78-2A46-40BAB34D259C}"/>
          </ac:picMkLst>
        </pc:picChg>
        <pc:picChg chg="add mod">
          <ac:chgData name="Miguel Carlos Pita" userId="0fb9ac9c31c24696" providerId="LiveId" clId="{6D7492CE-E7CF-4B28-A46C-4A0904742E0D}" dt="2024-08-25T00:42:04.686" v="73" actId="1076"/>
          <ac:picMkLst>
            <pc:docMk/>
            <pc:sldMk cId="0" sldId="274"/>
            <ac:picMk id="7" creationId="{37616CB4-AFAA-3EF1-7E1C-13E8560DBF17}"/>
          </ac:picMkLst>
        </pc:picChg>
        <pc:picChg chg="add mod">
          <ac:chgData name="Miguel Carlos Pita" userId="0fb9ac9c31c24696" providerId="LiveId" clId="{6D7492CE-E7CF-4B28-A46C-4A0904742E0D}" dt="2024-08-25T00:47:23.999" v="79" actId="1076"/>
          <ac:picMkLst>
            <pc:docMk/>
            <pc:sldMk cId="0" sldId="274"/>
            <ac:picMk id="8" creationId="{F9A70C22-D226-F4C8-12A1-B5CC1372CFAB}"/>
          </ac:picMkLst>
        </pc:picChg>
      </pc:sldChg>
      <pc:sldChg chg="addSp delSp modSp add del mod modAnim">
        <pc:chgData name="Miguel Carlos Pita" userId="0fb9ac9c31c24696" providerId="LiveId" clId="{6D7492CE-E7CF-4B28-A46C-4A0904742E0D}" dt="2024-08-27T02:03:52.715" v="1134" actId="2696"/>
        <pc:sldMkLst>
          <pc:docMk/>
          <pc:sldMk cId="0" sldId="275"/>
        </pc:sldMkLst>
        <pc:spChg chg="add del mod">
          <ac:chgData name="Miguel Carlos Pita" userId="0fb9ac9c31c24696" providerId="LiveId" clId="{6D7492CE-E7CF-4B28-A46C-4A0904742E0D}" dt="2024-08-25T01:15:55.554" v="114" actId="20577"/>
          <ac:spMkLst>
            <pc:docMk/>
            <pc:sldMk cId="0" sldId="275"/>
            <ac:spMk id="2" creationId="{00000000-0000-0000-0000-000000000000}"/>
          </ac:spMkLst>
        </pc:spChg>
        <pc:spChg chg="mod">
          <ac:chgData name="Miguel Carlos Pita" userId="0fb9ac9c31c24696" providerId="LiveId" clId="{6D7492CE-E7CF-4B28-A46C-4A0904742E0D}" dt="2024-08-25T13:49:37.052" v="681" actId="20577"/>
          <ac:spMkLst>
            <pc:docMk/>
            <pc:sldMk cId="0" sldId="275"/>
            <ac:spMk id="3" creationId="{00000000-0000-0000-0000-000000000000}"/>
          </ac:spMkLst>
        </pc:spChg>
        <pc:spChg chg="add del mod">
          <ac:chgData name="Miguel Carlos Pita" userId="0fb9ac9c31c24696" providerId="LiveId" clId="{6D7492CE-E7CF-4B28-A46C-4A0904742E0D}" dt="2024-08-25T01:15:48.482" v="89" actId="478"/>
          <ac:spMkLst>
            <pc:docMk/>
            <pc:sldMk cId="0" sldId="275"/>
            <ac:spMk id="5" creationId="{DDDE2B83-749A-B7D8-5398-A32A53BA0C70}"/>
          </ac:spMkLst>
        </pc:spChg>
        <pc:spChg chg="add del">
          <ac:chgData name="Miguel Carlos Pita" userId="0fb9ac9c31c24696" providerId="LiveId" clId="{6D7492CE-E7CF-4B28-A46C-4A0904742E0D}" dt="2024-08-25T01:15:48.190" v="88" actId="22"/>
          <ac:spMkLst>
            <pc:docMk/>
            <pc:sldMk cId="0" sldId="275"/>
            <ac:spMk id="7" creationId="{57D018DA-626D-7176-8371-400177FF86C4}"/>
          </ac:spMkLst>
        </pc:spChg>
      </pc:sldChg>
      <pc:sldChg chg="addSp delSp modSp add del mod modAnim">
        <pc:chgData name="Miguel Carlos Pita" userId="0fb9ac9c31c24696" providerId="LiveId" clId="{6D7492CE-E7CF-4B28-A46C-4A0904742E0D}" dt="2024-08-27T02:03:52.715" v="1134" actId="2696"/>
        <pc:sldMkLst>
          <pc:docMk/>
          <pc:sldMk cId="0" sldId="276"/>
        </pc:sldMkLst>
        <pc:spChg chg="mod">
          <ac:chgData name="Miguel Carlos Pita" userId="0fb9ac9c31c24696" providerId="LiveId" clId="{6D7492CE-E7CF-4B28-A46C-4A0904742E0D}" dt="2024-08-25T01:20:42.913" v="132" actId="27636"/>
          <ac:spMkLst>
            <pc:docMk/>
            <pc:sldMk cId="0" sldId="276"/>
            <ac:spMk id="2" creationId="{00000000-0000-0000-0000-000000000000}"/>
          </ac:spMkLst>
        </pc:spChg>
        <pc:spChg chg="mod">
          <ac:chgData name="Miguel Carlos Pita" userId="0fb9ac9c31c24696" providerId="LiveId" clId="{6D7492CE-E7CF-4B28-A46C-4A0904742E0D}" dt="2024-08-25T01:24:44.353" v="201" actId="255"/>
          <ac:spMkLst>
            <pc:docMk/>
            <pc:sldMk cId="0" sldId="276"/>
            <ac:spMk id="3" creationId="{00000000-0000-0000-0000-000000000000}"/>
          </ac:spMkLst>
        </pc:spChg>
        <pc:picChg chg="mod">
          <ac:chgData name="Miguel Carlos Pita" userId="0fb9ac9c31c24696" providerId="LiveId" clId="{6D7492CE-E7CF-4B28-A46C-4A0904742E0D}" dt="2024-08-25T01:24:23.538" v="196" actId="1076"/>
          <ac:picMkLst>
            <pc:docMk/>
            <pc:sldMk cId="0" sldId="276"/>
            <ac:picMk id="4" creationId="{00000000-0000-0000-0000-000000000000}"/>
          </ac:picMkLst>
        </pc:picChg>
        <pc:picChg chg="add del">
          <ac:chgData name="Miguel Carlos Pita" userId="0fb9ac9c31c24696" providerId="LiveId" clId="{6D7492CE-E7CF-4B28-A46C-4A0904742E0D}" dt="2024-08-25T01:42:06.673" v="203" actId="22"/>
          <ac:picMkLst>
            <pc:docMk/>
            <pc:sldMk cId="0" sldId="276"/>
            <ac:picMk id="6" creationId="{01B0CC83-AE63-ACAA-28DB-681F285AEB80}"/>
          </ac:picMkLst>
        </pc:picChg>
      </pc:sldChg>
      <pc:sldChg chg="addSp delSp modSp add del mod modAnim">
        <pc:chgData name="Miguel Carlos Pita" userId="0fb9ac9c31c24696" providerId="LiveId" clId="{6D7492CE-E7CF-4B28-A46C-4A0904742E0D}" dt="2024-08-27T02:03:52.715" v="1134" actId="2696"/>
        <pc:sldMkLst>
          <pc:docMk/>
          <pc:sldMk cId="0" sldId="277"/>
        </pc:sldMkLst>
        <pc:spChg chg="mod">
          <ac:chgData name="Miguel Carlos Pita" userId="0fb9ac9c31c24696" providerId="LiveId" clId="{6D7492CE-E7CF-4B28-A46C-4A0904742E0D}" dt="2024-08-25T02:10:46.170" v="602" actId="1076"/>
          <ac:spMkLst>
            <pc:docMk/>
            <pc:sldMk cId="0" sldId="277"/>
            <ac:spMk id="2" creationId="{00000000-0000-0000-0000-000000000000}"/>
          </ac:spMkLst>
        </pc:spChg>
        <pc:spChg chg="mod">
          <ac:chgData name="Miguel Carlos Pita" userId="0fb9ac9c31c24696" providerId="LiveId" clId="{6D7492CE-E7CF-4B28-A46C-4A0904742E0D}" dt="2024-08-25T02:11:43.442" v="629" actId="20577"/>
          <ac:spMkLst>
            <pc:docMk/>
            <pc:sldMk cId="0" sldId="277"/>
            <ac:spMk id="3" creationId="{00000000-0000-0000-0000-000000000000}"/>
          </ac:spMkLst>
        </pc:spChg>
        <pc:picChg chg="mod">
          <ac:chgData name="Miguel Carlos Pita" userId="0fb9ac9c31c24696" providerId="LiveId" clId="{6D7492CE-E7CF-4B28-A46C-4A0904742E0D}" dt="2024-08-25T02:10:56.798" v="606" actId="1076"/>
          <ac:picMkLst>
            <pc:docMk/>
            <pc:sldMk cId="0" sldId="277"/>
            <ac:picMk id="4" creationId="{00000000-0000-0000-0000-000000000000}"/>
          </ac:picMkLst>
        </pc:picChg>
        <pc:picChg chg="add del">
          <ac:chgData name="Miguel Carlos Pita" userId="0fb9ac9c31c24696" providerId="LiveId" clId="{6D7492CE-E7CF-4B28-A46C-4A0904742E0D}" dt="2024-08-25T02:15:01.840" v="631" actId="478"/>
          <ac:picMkLst>
            <pc:docMk/>
            <pc:sldMk cId="0" sldId="277"/>
            <ac:picMk id="6" creationId="{BF211DD8-44C1-A696-E750-9E2D48611380}"/>
          </ac:picMkLst>
        </pc:picChg>
      </pc:sldChg>
      <pc:sldChg chg="modSp add del mod modAnim">
        <pc:chgData name="Miguel Carlos Pita" userId="0fb9ac9c31c24696" providerId="LiveId" clId="{6D7492CE-E7CF-4B28-A46C-4A0904742E0D}" dt="2024-08-27T02:03:52.715" v="1134" actId="2696"/>
        <pc:sldMkLst>
          <pc:docMk/>
          <pc:sldMk cId="0" sldId="278"/>
        </pc:sldMkLst>
        <pc:spChg chg="mod">
          <ac:chgData name="Miguel Carlos Pita" userId="0fb9ac9c31c24696" providerId="LiveId" clId="{6D7492CE-E7CF-4B28-A46C-4A0904742E0D}" dt="2024-08-25T21:10:37.279" v="1132" actId="113"/>
          <ac:spMkLst>
            <pc:docMk/>
            <pc:sldMk cId="0" sldId="278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accent1">
                <a:lumMod val="5000"/>
                <a:lumOff val="95000"/>
              </a:schemeClr>
            </a:gs>
            <a:gs pos="100000">
              <a:schemeClr val="accent5">
                <a:lumMod val="20000"/>
                <a:lumOff val="80000"/>
              </a:schemeClr>
            </a:gs>
            <a:gs pos="34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Gráfico de barras del mercado de valores">
            <a:extLst>
              <a:ext uri="{FF2B5EF4-FFF2-40B4-BE49-F238E27FC236}">
                <a16:creationId xmlns:a16="http://schemas.microsoft.com/office/drawing/2014/main" id="{1644AE8D-0AED-3368-CBEC-7B61BC7AF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500" dirty="0" err="1">
                <a:solidFill>
                  <a:srgbClr val="FFFFFF"/>
                </a:solidFill>
              </a:rPr>
              <a:t>Análisis</a:t>
            </a:r>
            <a:r>
              <a:rPr lang="en-US" sz="4500" dirty="0">
                <a:solidFill>
                  <a:srgbClr val="FFFFFF"/>
                </a:solidFill>
              </a:rPr>
              <a:t> </a:t>
            </a:r>
            <a:r>
              <a:rPr lang="en-US" sz="4500" dirty="0" err="1">
                <a:solidFill>
                  <a:srgbClr val="FFFFFF"/>
                </a:solidFill>
              </a:rPr>
              <a:t>Exploratorio</a:t>
            </a:r>
            <a:r>
              <a:rPr lang="en-US" sz="4500" dirty="0">
                <a:solidFill>
                  <a:srgbClr val="FFFFFF"/>
                </a:solidFill>
              </a:rPr>
              <a:t> de </a:t>
            </a:r>
            <a:r>
              <a:rPr lang="en-US" sz="4500" dirty="0" err="1">
                <a:solidFill>
                  <a:srgbClr val="FFFFFF"/>
                </a:solidFill>
              </a:rPr>
              <a:t>Datos</a:t>
            </a:r>
            <a:r>
              <a:rPr lang="en-US" sz="4500" dirty="0">
                <a:solidFill>
                  <a:srgbClr val="FFFFFF"/>
                </a:solidFill>
              </a:rPr>
              <a:t> </a:t>
            </a:r>
            <a:r>
              <a:rPr lang="en-US" sz="4500" dirty="0" err="1">
                <a:solidFill>
                  <a:srgbClr val="FFFFFF"/>
                </a:solidFill>
              </a:rPr>
              <a:t>en</a:t>
            </a:r>
            <a:r>
              <a:rPr lang="en-US" sz="4500" dirty="0">
                <a:solidFill>
                  <a:srgbClr val="FFFFFF"/>
                </a:solidFill>
              </a:rPr>
              <a:t> Python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Medidas</a:t>
            </a:r>
            <a:r>
              <a:rPr dirty="0"/>
              <a:t> de </a:t>
            </a:r>
            <a:r>
              <a:rPr dirty="0" err="1"/>
              <a:t>Tendencia</a:t>
            </a:r>
            <a:r>
              <a:rPr dirty="0"/>
              <a:t> Central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660"/>
            <a:ext cx="8229600" cy="4372313"/>
          </a:xfrm>
        </p:spPr>
        <p:txBody>
          <a:bodyPr>
            <a:normAutofit fontScale="70000" lnSpcReduction="20000"/>
          </a:bodyPr>
          <a:lstStyle/>
          <a:p>
            <a:r>
              <a:rPr sz="3400" dirty="0"/>
              <a:t>La </a:t>
            </a:r>
            <a:r>
              <a:rPr sz="3400" b="1" dirty="0" err="1"/>
              <a:t>mediana</a:t>
            </a:r>
            <a:r>
              <a:rPr sz="3400" dirty="0"/>
              <a:t> </a:t>
            </a:r>
            <a:r>
              <a:rPr sz="3400" dirty="0" err="1"/>
              <a:t>representa</a:t>
            </a:r>
            <a:r>
              <a:rPr sz="3400" dirty="0"/>
              <a:t> la </a:t>
            </a:r>
            <a:r>
              <a:rPr sz="3400" dirty="0" err="1"/>
              <a:t>posición</a:t>
            </a:r>
            <a:r>
              <a:rPr sz="3400" dirty="0"/>
              <a:t> central de la variable que </a:t>
            </a:r>
            <a:r>
              <a:rPr sz="3400" dirty="0" err="1"/>
              <a:t>separa</a:t>
            </a:r>
            <a:r>
              <a:rPr sz="3400" dirty="0"/>
              <a:t> la </a:t>
            </a:r>
            <a:r>
              <a:rPr sz="3400" dirty="0" err="1"/>
              <a:t>mitad</a:t>
            </a:r>
            <a:r>
              <a:rPr sz="3400" dirty="0"/>
              <a:t> inferior y la </a:t>
            </a:r>
            <a:r>
              <a:rPr sz="3400" dirty="0" err="1"/>
              <a:t>mitad</a:t>
            </a:r>
            <a:r>
              <a:rPr sz="3400" dirty="0"/>
              <a:t> superior de las </a:t>
            </a:r>
            <a:r>
              <a:rPr sz="3400" dirty="0" err="1"/>
              <a:t>observaciones</a:t>
            </a:r>
            <a:r>
              <a:rPr sz="3400" dirty="0"/>
              <a:t>.</a:t>
            </a:r>
          </a:p>
          <a:p>
            <a:r>
              <a:rPr sz="3400" dirty="0" err="1"/>
              <a:t>Intuitivamente</a:t>
            </a:r>
            <a:r>
              <a:rPr sz="3400" dirty="0"/>
              <a:t>, </a:t>
            </a:r>
            <a:r>
              <a:rPr sz="3400" dirty="0" err="1"/>
              <a:t>consiste</a:t>
            </a:r>
            <a:r>
              <a:rPr sz="3400" dirty="0"/>
              <a:t> </a:t>
            </a:r>
            <a:r>
              <a:rPr sz="3400" dirty="0" err="1"/>
              <a:t>en</a:t>
            </a:r>
            <a:r>
              <a:rPr sz="3400" dirty="0"/>
              <a:t> </a:t>
            </a:r>
            <a:r>
              <a:rPr sz="3400" dirty="0" err="1"/>
              <a:t>el</a:t>
            </a:r>
            <a:r>
              <a:rPr sz="3400" dirty="0"/>
              <a:t> valor </a:t>
            </a:r>
            <a:r>
              <a:rPr sz="3400" dirty="0" err="1"/>
              <a:t>donde</a:t>
            </a:r>
            <a:r>
              <a:rPr sz="3400" dirty="0"/>
              <a:t> para </a:t>
            </a:r>
            <a:r>
              <a:rPr sz="3400" dirty="0" err="1"/>
              <a:t>una</a:t>
            </a:r>
            <a:r>
              <a:rPr sz="3400" dirty="0"/>
              <a:t> </a:t>
            </a:r>
            <a:r>
              <a:rPr sz="3400" dirty="0" err="1"/>
              <a:t>mitad</a:t>
            </a:r>
            <a:r>
              <a:rPr sz="3400" dirty="0"/>
              <a:t> de las </a:t>
            </a:r>
            <a:r>
              <a:rPr sz="3400" dirty="0" err="1"/>
              <a:t>observaciones</a:t>
            </a:r>
            <a:r>
              <a:rPr sz="3400" dirty="0"/>
              <a:t> </a:t>
            </a:r>
            <a:r>
              <a:rPr sz="3400" dirty="0" err="1"/>
              <a:t>todos</a:t>
            </a:r>
            <a:r>
              <a:rPr sz="3400" dirty="0"/>
              <a:t> </a:t>
            </a:r>
            <a:r>
              <a:rPr sz="3400" dirty="0" err="1"/>
              <a:t>los</a:t>
            </a:r>
            <a:r>
              <a:rPr sz="3400" dirty="0"/>
              <a:t> </a:t>
            </a:r>
            <a:r>
              <a:rPr sz="3400" dirty="0" err="1"/>
              <a:t>valores</a:t>
            </a:r>
            <a:r>
              <a:rPr sz="3400" dirty="0"/>
              <a:t> son </a:t>
            </a:r>
            <a:r>
              <a:rPr sz="3400" dirty="0" err="1"/>
              <a:t>mayores</a:t>
            </a:r>
            <a:r>
              <a:rPr sz="3400" dirty="0"/>
              <a:t> que </a:t>
            </a:r>
            <a:r>
              <a:rPr sz="3400" dirty="0" err="1"/>
              <a:t>ésta</a:t>
            </a:r>
            <a:r>
              <a:rPr sz="3400" dirty="0"/>
              <a:t>, y para la </a:t>
            </a:r>
            <a:r>
              <a:rPr sz="3400" dirty="0" err="1"/>
              <a:t>otra</a:t>
            </a:r>
            <a:r>
              <a:rPr sz="3400" dirty="0"/>
              <a:t> </a:t>
            </a:r>
            <a:r>
              <a:rPr sz="3400" dirty="0" err="1"/>
              <a:t>mitad</a:t>
            </a:r>
            <a:r>
              <a:rPr sz="3400" dirty="0"/>
              <a:t> </a:t>
            </a:r>
            <a:r>
              <a:rPr sz="3400" dirty="0" err="1"/>
              <a:t>todos</a:t>
            </a:r>
            <a:r>
              <a:rPr sz="3400" dirty="0"/>
              <a:t> son </a:t>
            </a:r>
            <a:r>
              <a:rPr sz="3400" dirty="0" err="1"/>
              <a:t>menores</a:t>
            </a:r>
            <a:r>
              <a:rPr sz="3400" dirty="0"/>
              <a:t>.</a:t>
            </a:r>
          </a:p>
          <a:p>
            <a:r>
              <a:rPr sz="3400" dirty="0"/>
              <a:t>Para </a:t>
            </a:r>
            <a:r>
              <a:rPr sz="3400" dirty="0" err="1"/>
              <a:t>el</a:t>
            </a:r>
            <a:r>
              <a:rPr sz="3400" dirty="0"/>
              <a:t> </a:t>
            </a:r>
            <a:r>
              <a:rPr sz="3400" dirty="0" err="1"/>
              <a:t>ejemplo</a:t>
            </a:r>
            <a:r>
              <a:rPr sz="3400" dirty="0"/>
              <a:t> anterior, </a:t>
            </a:r>
            <a:r>
              <a:rPr sz="3400" dirty="0" err="1"/>
              <a:t>vemos</a:t>
            </a:r>
            <a:r>
              <a:rPr sz="3400" dirty="0"/>
              <a:t> que la </a:t>
            </a:r>
            <a:r>
              <a:rPr sz="3400" dirty="0" err="1"/>
              <a:t>mediana</a:t>
            </a:r>
            <a:r>
              <a:rPr sz="3400" dirty="0"/>
              <a:t> es </a:t>
            </a:r>
            <a:r>
              <a:rPr sz="3400" b="1" dirty="0" err="1"/>
              <a:t>más</a:t>
            </a:r>
            <a:r>
              <a:rPr sz="3400" b="1" dirty="0"/>
              <a:t> </a:t>
            </a:r>
            <a:r>
              <a:rPr sz="3400" b="1" dirty="0" err="1"/>
              <a:t>robusta</a:t>
            </a:r>
            <a:r>
              <a:rPr sz="3400" b="1" dirty="0"/>
              <a:t> al </a:t>
            </a:r>
            <a:r>
              <a:rPr sz="3400" b="1" dirty="0" err="1"/>
              <a:t>ruido</a:t>
            </a:r>
            <a:r>
              <a:rPr sz="3400" dirty="0"/>
              <a:t> que la media:</a:t>
            </a:r>
          </a:p>
          <a:p>
            <a:pPr lvl="1"/>
            <a:r>
              <a:rPr sz="3100" i="1" dirty="0" err="1"/>
              <a:t>median_vec</a:t>
            </a:r>
            <a:r>
              <a:rPr sz="3100" i="1" dirty="0"/>
              <a:t> = </a:t>
            </a:r>
            <a:r>
              <a:rPr sz="3100" i="1" dirty="0" err="1"/>
              <a:t>np.median</a:t>
            </a:r>
            <a:r>
              <a:rPr sz="3100" i="1" dirty="0"/>
              <a:t>(</a:t>
            </a:r>
            <a:r>
              <a:rPr sz="3100" i="1" dirty="0" err="1"/>
              <a:t>vec</a:t>
            </a:r>
            <a:r>
              <a:rPr sz="3100" i="1" dirty="0"/>
              <a:t>)</a:t>
            </a:r>
          </a:p>
          <a:p>
            <a:pPr lvl="1"/>
            <a:r>
              <a:rPr sz="3100" i="1" dirty="0" err="1"/>
              <a:t>median_vec_ruid</a:t>
            </a:r>
            <a:r>
              <a:rPr sz="3100" i="1" dirty="0"/>
              <a:t> = </a:t>
            </a:r>
            <a:r>
              <a:rPr sz="3100" i="1" dirty="0" err="1"/>
              <a:t>np.median</a:t>
            </a:r>
            <a:r>
              <a:rPr sz="3100" i="1" dirty="0"/>
              <a:t>(</a:t>
            </a:r>
            <a:r>
              <a:rPr sz="3100" i="1" dirty="0" err="1"/>
              <a:t>vec_ruid</a:t>
            </a:r>
            <a:r>
              <a:rPr sz="3100" i="1" dirty="0"/>
              <a:t>)</a:t>
            </a:r>
          </a:p>
          <a:p>
            <a:pPr lvl="1"/>
            <a:r>
              <a:rPr sz="3100" i="1" dirty="0"/>
              <a:t>print(</a:t>
            </a:r>
            <a:r>
              <a:rPr sz="3100" i="1" dirty="0" err="1"/>
              <a:t>median_vec</a:t>
            </a:r>
            <a:r>
              <a:rPr sz="3100" i="1" dirty="0"/>
              <a:t>)</a:t>
            </a:r>
          </a:p>
          <a:p>
            <a:pPr lvl="1"/>
            <a:r>
              <a:rPr sz="3100" i="1" dirty="0"/>
              <a:t>print(</a:t>
            </a:r>
            <a:r>
              <a:rPr sz="3100" i="1" dirty="0" err="1"/>
              <a:t>median_vec_ruid</a:t>
            </a:r>
            <a:r>
              <a:rPr sz="3100" i="1" dirty="0"/>
              <a:t>)  # Más </a:t>
            </a:r>
            <a:r>
              <a:rPr sz="3100" i="1" dirty="0" err="1"/>
              <a:t>robusto</a:t>
            </a:r>
            <a:r>
              <a:rPr sz="3100" i="1" dirty="0"/>
              <a:t> que la media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873CF5D5-A966-397E-F854-5D2E3B185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82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1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Percentiles o </a:t>
            </a:r>
            <a:r>
              <a:rPr dirty="0" err="1"/>
              <a:t>Cuantiles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79923"/>
          </a:xfrm>
        </p:spPr>
        <p:txBody>
          <a:bodyPr>
            <a:normAutofit fontScale="62500" lnSpcReduction="20000"/>
          </a:bodyPr>
          <a:lstStyle/>
          <a:p>
            <a:endParaRPr dirty="0"/>
          </a:p>
          <a:p>
            <a:r>
              <a:rPr sz="3800" dirty="0"/>
              <a:t>El </a:t>
            </a:r>
            <a:r>
              <a:rPr sz="3800" i="1" dirty="0"/>
              <a:t>k-</a:t>
            </a:r>
            <a:r>
              <a:rPr sz="3800" i="1" dirty="0" err="1"/>
              <a:t>ésimo</a:t>
            </a:r>
            <a:r>
              <a:rPr sz="3800" dirty="0"/>
              <a:t> </a:t>
            </a:r>
            <a:r>
              <a:rPr sz="3800" b="1" dirty="0" err="1"/>
              <a:t>percentil</a:t>
            </a:r>
            <a:r>
              <a:rPr sz="3800" dirty="0"/>
              <a:t> de </a:t>
            </a:r>
            <a:r>
              <a:rPr sz="3800" dirty="0" err="1"/>
              <a:t>una</a:t>
            </a:r>
            <a:r>
              <a:rPr sz="3800" dirty="0"/>
              <a:t> variable </a:t>
            </a:r>
            <a:r>
              <a:rPr sz="3800" dirty="0" err="1"/>
              <a:t>numérica</a:t>
            </a:r>
            <a:r>
              <a:rPr sz="3800" dirty="0"/>
              <a:t> es un valor </a:t>
            </a:r>
            <a:r>
              <a:rPr sz="3800" dirty="0" err="1"/>
              <a:t>tal</a:t>
            </a:r>
            <a:r>
              <a:rPr sz="3800" dirty="0"/>
              <a:t> que </a:t>
            </a:r>
            <a:r>
              <a:rPr sz="3800" dirty="0" err="1"/>
              <a:t>el</a:t>
            </a:r>
            <a:r>
              <a:rPr sz="3800" dirty="0"/>
              <a:t> </a:t>
            </a:r>
            <a:r>
              <a:rPr sz="3800" i="1" dirty="0"/>
              <a:t>k%</a:t>
            </a:r>
            <a:r>
              <a:rPr sz="3800" dirty="0"/>
              <a:t> de las </a:t>
            </a:r>
            <a:r>
              <a:rPr sz="3800" dirty="0" err="1"/>
              <a:t>observaciones</a:t>
            </a:r>
            <a:r>
              <a:rPr sz="3800" dirty="0"/>
              <a:t> se </a:t>
            </a:r>
            <a:r>
              <a:rPr sz="3800" dirty="0" err="1"/>
              <a:t>encuentran</a:t>
            </a:r>
            <a:r>
              <a:rPr sz="3800" dirty="0"/>
              <a:t> </a:t>
            </a:r>
            <a:r>
              <a:rPr sz="3800" dirty="0" err="1"/>
              <a:t>debajo</a:t>
            </a:r>
            <a:r>
              <a:rPr sz="3800" dirty="0"/>
              <a:t> del </a:t>
            </a:r>
            <a:r>
              <a:rPr sz="3800" dirty="0" err="1"/>
              <a:t>percentil</a:t>
            </a:r>
            <a:r>
              <a:rPr lang="es-AR" sz="3800" dirty="0"/>
              <a:t> y el </a:t>
            </a:r>
            <a:r>
              <a:rPr lang="es-AR" sz="3800" i="1" dirty="0"/>
              <a:t>(100 – k)%</a:t>
            </a:r>
            <a:r>
              <a:rPr lang="es-AR" sz="3800" dirty="0"/>
              <a:t> se encuentra sobre este valor</a:t>
            </a:r>
            <a:r>
              <a:rPr sz="3800" dirty="0"/>
              <a:t>.</a:t>
            </a:r>
            <a:endParaRPr lang="es-AR" sz="3800" dirty="0"/>
          </a:p>
          <a:p>
            <a:r>
              <a:rPr lang="es-AR" sz="3800" dirty="0"/>
              <a:t>La </a:t>
            </a:r>
            <a:r>
              <a:rPr lang="es-AR" sz="3800" b="1" dirty="0"/>
              <a:t>mediana</a:t>
            </a:r>
            <a:r>
              <a:rPr lang="es-AR" sz="3800" dirty="0"/>
              <a:t> sería el </a:t>
            </a:r>
            <a:r>
              <a:rPr lang="es-AR" sz="3800" b="1" dirty="0"/>
              <a:t>percentil 50</a:t>
            </a:r>
            <a:r>
              <a:rPr lang="es-AR" sz="3800" dirty="0"/>
              <a:t>, el </a:t>
            </a:r>
            <a:r>
              <a:rPr lang="es-AR" sz="3800" b="1" dirty="0"/>
              <a:t>mínimo </a:t>
            </a:r>
            <a:r>
              <a:rPr lang="es-AR" sz="3800" dirty="0"/>
              <a:t>sería el </a:t>
            </a:r>
            <a:r>
              <a:rPr lang="es-AR" sz="3800" b="1" dirty="0"/>
              <a:t>percentil 0 </a:t>
            </a:r>
            <a:r>
              <a:rPr lang="es-AR" sz="3800" dirty="0"/>
              <a:t>y el </a:t>
            </a:r>
            <a:r>
              <a:rPr lang="es-AR" sz="3800" b="1" dirty="0"/>
              <a:t>máximo </a:t>
            </a:r>
            <a:r>
              <a:rPr lang="es-AR" sz="3800" dirty="0"/>
              <a:t>sería el </a:t>
            </a:r>
            <a:r>
              <a:rPr lang="es-AR" sz="3800" b="1" dirty="0"/>
              <a:t>percentil 100.</a:t>
            </a:r>
            <a:endParaRPr sz="3800" b="1" dirty="0"/>
          </a:p>
          <a:p>
            <a:r>
              <a:rPr sz="3800" dirty="0" err="1"/>
              <a:t>En</a:t>
            </a:r>
            <a:r>
              <a:rPr sz="3800" dirty="0"/>
              <a:t> </a:t>
            </a:r>
            <a:r>
              <a:rPr sz="3800" dirty="0" err="1"/>
              <a:t>estadística</a:t>
            </a:r>
            <a:r>
              <a:rPr sz="3800" dirty="0"/>
              <a:t> se </a:t>
            </a:r>
            <a:r>
              <a:rPr sz="3800" dirty="0" err="1"/>
              <a:t>usan</a:t>
            </a:r>
            <a:r>
              <a:rPr sz="3800" dirty="0"/>
              <a:t> </a:t>
            </a:r>
            <a:r>
              <a:rPr sz="3800" dirty="0" err="1"/>
              <a:t>generalmente</a:t>
            </a:r>
            <a:r>
              <a:rPr sz="3800" dirty="0"/>
              <a:t> </a:t>
            </a:r>
            <a:r>
              <a:rPr sz="3800" dirty="0" err="1"/>
              <a:t>los</a:t>
            </a:r>
            <a:r>
              <a:rPr sz="3800" dirty="0"/>
              <a:t> </a:t>
            </a:r>
            <a:r>
              <a:rPr sz="3800" b="1" dirty="0" err="1"/>
              <a:t>cuantiles</a:t>
            </a:r>
            <a:r>
              <a:rPr sz="3800" dirty="0"/>
              <a:t> que son </a:t>
            </a:r>
            <a:r>
              <a:rPr sz="3800" dirty="0" err="1"/>
              <a:t>equivalentes</a:t>
            </a:r>
            <a:r>
              <a:rPr sz="3800" dirty="0"/>
              <a:t> a </a:t>
            </a:r>
            <a:r>
              <a:rPr sz="3800" dirty="0" err="1"/>
              <a:t>los</a:t>
            </a:r>
            <a:r>
              <a:rPr sz="3800" dirty="0"/>
              <a:t> percentiles </a:t>
            </a:r>
            <a:r>
              <a:rPr sz="3800" dirty="0" err="1"/>
              <a:t>expresados</a:t>
            </a:r>
            <a:r>
              <a:rPr sz="3800" dirty="0"/>
              <a:t> </a:t>
            </a:r>
            <a:r>
              <a:rPr sz="3800" dirty="0" err="1"/>
              <a:t>en</a:t>
            </a:r>
            <a:r>
              <a:rPr sz="3800" dirty="0"/>
              <a:t> </a:t>
            </a:r>
            <a:r>
              <a:rPr sz="3800" dirty="0" err="1"/>
              <a:t>fracciones</a:t>
            </a:r>
            <a:r>
              <a:rPr sz="3800" dirty="0"/>
              <a:t> </a:t>
            </a:r>
            <a:r>
              <a:rPr sz="3800" dirty="0" err="1"/>
              <a:t>en</a:t>
            </a:r>
            <a:r>
              <a:rPr sz="3800" dirty="0"/>
              <a:t> </a:t>
            </a:r>
            <a:r>
              <a:rPr sz="3800" dirty="0" err="1"/>
              <a:t>vez</a:t>
            </a:r>
            <a:r>
              <a:rPr sz="3800" dirty="0"/>
              <a:t> de </a:t>
            </a:r>
            <a:r>
              <a:rPr sz="3800" dirty="0" err="1"/>
              <a:t>porcentajes</a:t>
            </a:r>
            <a:r>
              <a:rPr lang="es-AR" sz="3800" dirty="0"/>
              <a:t> (cuantil es una fracción de 0 a 1 y percentil un porcentaje de 0 a 100)</a:t>
            </a:r>
            <a:r>
              <a:rPr sz="3800" dirty="0"/>
              <a:t>.</a:t>
            </a:r>
          </a:p>
          <a:p>
            <a:r>
              <a:rPr sz="3800" dirty="0" err="1"/>
              <a:t>En</a:t>
            </a:r>
            <a:r>
              <a:rPr sz="3800" dirty="0"/>
              <a:t> Python, </a:t>
            </a:r>
            <a:r>
              <a:rPr sz="3800" dirty="0" err="1"/>
              <a:t>los</a:t>
            </a:r>
            <a:r>
              <a:rPr sz="3800" dirty="0"/>
              <a:t> percentiles se </a:t>
            </a:r>
            <a:r>
              <a:rPr sz="3800" dirty="0" err="1"/>
              <a:t>calculan</a:t>
            </a:r>
            <a:r>
              <a:rPr sz="3800" dirty="0"/>
              <a:t> con </a:t>
            </a:r>
            <a:r>
              <a:rPr sz="3800" dirty="0" err="1"/>
              <a:t>el</a:t>
            </a:r>
            <a:r>
              <a:rPr sz="3800" dirty="0"/>
              <a:t> </a:t>
            </a:r>
            <a:r>
              <a:rPr sz="3800" dirty="0" err="1"/>
              <a:t>comando</a:t>
            </a:r>
            <a:r>
              <a:rPr sz="3800" dirty="0"/>
              <a:t> quantile():</a:t>
            </a:r>
          </a:p>
          <a:p>
            <a:pPr lvl="1"/>
            <a:r>
              <a:rPr sz="3500" i="1" dirty="0"/>
              <a:t>percentiles = </a:t>
            </a:r>
            <a:r>
              <a:rPr sz="3500" i="1" dirty="0" err="1"/>
              <a:t>df</a:t>
            </a:r>
            <a:r>
              <a:rPr sz="3500" i="1" dirty="0"/>
              <a:t>['sepal length (cm)'].quantile([</a:t>
            </a:r>
            <a:r>
              <a:rPr sz="3500" i="1" dirty="0" err="1"/>
              <a:t>i</a:t>
            </a:r>
            <a:r>
              <a:rPr sz="3500" i="1" dirty="0"/>
              <a:t>/100 for </a:t>
            </a:r>
            <a:r>
              <a:rPr sz="3500" i="1" dirty="0" err="1"/>
              <a:t>i</a:t>
            </a:r>
            <a:r>
              <a:rPr sz="3500" i="1" dirty="0"/>
              <a:t> in range(101)])</a:t>
            </a:r>
            <a:endParaRPr lang="es-AR" sz="3500" i="1" dirty="0"/>
          </a:p>
          <a:p>
            <a:pPr lvl="1"/>
            <a:r>
              <a:rPr lang="es-AR" sz="3500" i="1" dirty="0" err="1"/>
              <a:t>print</a:t>
            </a:r>
            <a:r>
              <a:rPr lang="es-AR" sz="3500" i="1" dirty="0"/>
              <a:t>(percentiles)</a:t>
            </a:r>
            <a:endParaRPr sz="35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Cuartiles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52735" cy="4525963"/>
          </a:xfrm>
        </p:spPr>
        <p:txBody>
          <a:bodyPr>
            <a:normAutofit/>
          </a:bodyPr>
          <a:lstStyle/>
          <a:p>
            <a:r>
              <a:rPr sz="2400" dirty="0"/>
              <a:t>Es </a:t>
            </a:r>
            <a:r>
              <a:rPr sz="2400" dirty="0" err="1"/>
              <a:t>común</a:t>
            </a:r>
            <a:r>
              <a:rPr sz="2400" dirty="0"/>
              <a:t> </a:t>
            </a:r>
            <a:r>
              <a:rPr sz="2400" dirty="0" err="1"/>
              <a:t>hablar</a:t>
            </a:r>
            <a:r>
              <a:rPr sz="2400" dirty="0"/>
              <a:t> de </a:t>
            </a:r>
            <a:r>
              <a:rPr sz="2400" dirty="0" err="1"/>
              <a:t>los</a:t>
            </a:r>
            <a:r>
              <a:rPr sz="2400" dirty="0"/>
              <a:t> </a:t>
            </a:r>
            <a:r>
              <a:rPr sz="2400" b="1" dirty="0" err="1"/>
              <a:t>cuartiles</a:t>
            </a:r>
            <a:r>
              <a:rPr sz="2400" dirty="0"/>
              <a:t> que son </a:t>
            </a:r>
            <a:r>
              <a:rPr sz="2400" dirty="0" err="1"/>
              <a:t>tres</a:t>
            </a:r>
            <a:r>
              <a:rPr sz="2400" dirty="0"/>
              <a:t> percentiles </a:t>
            </a:r>
            <a:r>
              <a:rPr sz="2400" dirty="0" err="1"/>
              <a:t>específicos</a:t>
            </a:r>
            <a:r>
              <a:rPr sz="2400" dirty="0"/>
              <a:t>:</a:t>
            </a:r>
          </a:p>
          <a:p>
            <a:pPr marL="457200" lvl="1" indent="0">
              <a:buNone/>
            </a:pPr>
            <a:r>
              <a:rPr lang="es-AR" sz="2400" dirty="0"/>
              <a:t>1. </a:t>
            </a:r>
            <a:r>
              <a:rPr sz="2400" dirty="0"/>
              <a:t>El primer </a:t>
            </a:r>
            <a:r>
              <a:rPr sz="2400" dirty="0" err="1"/>
              <a:t>cuartil</a:t>
            </a:r>
            <a:r>
              <a:rPr sz="2400" dirty="0"/>
              <a:t> Q1 (lower quartile) es </a:t>
            </a:r>
            <a:r>
              <a:rPr sz="2400" dirty="0" err="1"/>
              <a:t>el</a:t>
            </a:r>
            <a:r>
              <a:rPr sz="2400" dirty="0"/>
              <a:t> </a:t>
            </a:r>
            <a:r>
              <a:rPr sz="2400" dirty="0" err="1"/>
              <a:t>percentil</a:t>
            </a:r>
            <a:r>
              <a:rPr sz="2400" dirty="0"/>
              <a:t> con k = 25.</a:t>
            </a:r>
          </a:p>
          <a:p>
            <a:pPr marL="457200" lvl="1" indent="0">
              <a:buNone/>
            </a:pPr>
            <a:r>
              <a:rPr lang="es-AR" sz="2400" dirty="0"/>
              <a:t>2. </a:t>
            </a:r>
            <a:r>
              <a:rPr sz="2400" dirty="0"/>
              <a:t>El </a:t>
            </a:r>
            <a:r>
              <a:rPr sz="2400" dirty="0" err="1"/>
              <a:t>segundo</a:t>
            </a:r>
            <a:r>
              <a:rPr sz="2400" dirty="0"/>
              <a:t> </a:t>
            </a:r>
            <a:r>
              <a:rPr sz="2400" dirty="0" err="1"/>
              <a:t>cuartil</a:t>
            </a:r>
            <a:r>
              <a:rPr sz="2400" dirty="0"/>
              <a:t> Q2 es con k = 50 que equivale a la </a:t>
            </a:r>
            <a:r>
              <a:rPr sz="2400" dirty="0" err="1"/>
              <a:t>mediana</a:t>
            </a:r>
            <a:r>
              <a:rPr sz="2400" dirty="0"/>
              <a:t>.</a:t>
            </a:r>
          </a:p>
          <a:p>
            <a:pPr marL="457200" lvl="1" indent="0">
              <a:buNone/>
            </a:pPr>
            <a:r>
              <a:rPr lang="es-AR" sz="2400" dirty="0"/>
              <a:t>3. </a:t>
            </a:r>
            <a:r>
              <a:rPr sz="2400" dirty="0"/>
              <a:t>El </a:t>
            </a:r>
            <a:r>
              <a:rPr sz="2400" dirty="0" err="1"/>
              <a:t>tercer</a:t>
            </a:r>
            <a:r>
              <a:rPr sz="2400" dirty="0"/>
              <a:t> </a:t>
            </a:r>
            <a:r>
              <a:rPr sz="2400" dirty="0" err="1"/>
              <a:t>cuartil</a:t>
            </a:r>
            <a:r>
              <a:rPr sz="2400" dirty="0"/>
              <a:t> Q3 (upper quartile) es con k = 75.</a:t>
            </a:r>
            <a:endParaRPr lang="es-AR" sz="2400" dirty="0"/>
          </a:p>
          <a:p>
            <a:r>
              <a:rPr lang="es-ES" sz="2400" dirty="0"/>
              <a:t>En Python, los cuartiles se calculan:</a:t>
            </a:r>
          </a:p>
          <a:p>
            <a:pPr lvl="1"/>
            <a:r>
              <a:rPr lang="es-AR" sz="2200" i="1" dirty="0"/>
              <a:t>cuartiles = </a:t>
            </a:r>
            <a:r>
              <a:rPr lang="es-AR" sz="2200" i="1" dirty="0" err="1"/>
              <a:t>df</a:t>
            </a:r>
            <a:r>
              <a:rPr lang="es-AR" sz="2200" i="1" dirty="0"/>
              <a:t>['</a:t>
            </a:r>
            <a:r>
              <a:rPr lang="es-AR" sz="2200" i="1" dirty="0" err="1"/>
              <a:t>sepal</a:t>
            </a:r>
            <a:r>
              <a:rPr lang="es-AR" sz="2200" i="1" dirty="0"/>
              <a:t> </a:t>
            </a:r>
            <a:r>
              <a:rPr lang="es-AR" sz="2200" i="1" dirty="0" err="1"/>
              <a:t>length</a:t>
            </a:r>
            <a:r>
              <a:rPr lang="es-AR" sz="2200" i="1" dirty="0"/>
              <a:t> (cm)'].</a:t>
            </a:r>
            <a:r>
              <a:rPr lang="es-AR" sz="2200" i="1" dirty="0" err="1"/>
              <a:t>quantile</a:t>
            </a:r>
            <a:r>
              <a:rPr lang="es-AR" sz="2200" i="1" dirty="0"/>
              <a:t>([0.25, 0.5, 0.75])</a:t>
            </a:r>
          </a:p>
          <a:p>
            <a:pPr lvl="1"/>
            <a:r>
              <a:rPr lang="es-AR" sz="2200" i="1" dirty="0" err="1"/>
              <a:t>print</a:t>
            </a:r>
            <a:r>
              <a:rPr lang="es-AR" sz="2200" i="1" dirty="0"/>
              <a:t>(cuartiles)  # 25%, 50%, 75% percentiles</a:t>
            </a:r>
          </a:p>
          <a:p>
            <a:pPr lvl="1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Resumiendo</a:t>
            </a:r>
            <a:r>
              <a:rPr dirty="0"/>
              <a:t> un </a:t>
            </a:r>
            <a:r>
              <a:rPr dirty="0" err="1"/>
              <a:t>DataFrame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600" dirty="0" err="1"/>
              <a:t>En</a:t>
            </a:r>
            <a:r>
              <a:rPr sz="2600" dirty="0"/>
              <a:t> Python </a:t>
            </a:r>
            <a:r>
              <a:rPr sz="2600" dirty="0" err="1"/>
              <a:t>podemos</a:t>
            </a:r>
            <a:r>
              <a:rPr sz="2600" dirty="0"/>
              <a:t> </a:t>
            </a:r>
            <a:r>
              <a:rPr sz="2600" dirty="0" err="1"/>
              <a:t>resumir</a:t>
            </a:r>
            <a:r>
              <a:rPr sz="2600" dirty="0"/>
              <a:t> </a:t>
            </a:r>
            <a:r>
              <a:rPr sz="2600" dirty="0" err="1"/>
              <a:t>varias</a:t>
            </a:r>
            <a:r>
              <a:rPr sz="2600" dirty="0"/>
              <a:t> </a:t>
            </a:r>
            <a:r>
              <a:rPr sz="2600" dirty="0" err="1"/>
              <a:t>estadísticas</a:t>
            </a:r>
            <a:r>
              <a:rPr sz="2600" dirty="0"/>
              <a:t> de </a:t>
            </a:r>
            <a:r>
              <a:rPr sz="2600" dirty="0" err="1"/>
              <a:t>resumen</a:t>
            </a:r>
            <a:r>
              <a:rPr sz="2600" dirty="0"/>
              <a:t> de </a:t>
            </a:r>
            <a:r>
              <a:rPr sz="2600" dirty="0" err="1"/>
              <a:t>una</a:t>
            </a:r>
            <a:r>
              <a:rPr sz="2600" dirty="0"/>
              <a:t> variable o de un </a:t>
            </a:r>
            <a:r>
              <a:rPr sz="2600" dirty="0" err="1"/>
              <a:t>DataFrame</a:t>
            </a:r>
            <a:r>
              <a:rPr lang="es-AR" sz="2600" dirty="0"/>
              <a:t>.</a:t>
            </a:r>
            <a:endParaRPr sz="2600" dirty="0"/>
          </a:p>
          <a:p>
            <a:pPr lvl="1"/>
            <a:r>
              <a:rPr sz="2400" dirty="0"/>
              <a:t>Para las variables </a:t>
            </a:r>
            <a:r>
              <a:rPr sz="2400" dirty="0" err="1"/>
              <a:t>numéricas</a:t>
            </a:r>
            <a:r>
              <a:rPr sz="2400" dirty="0"/>
              <a:t> </a:t>
            </a:r>
            <a:r>
              <a:rPr lang="es-AR" sz="2400" dirty="0"/>
              <a:t>el comando </a:t>
            </a:r>
            <a:r>
              <a:rPr lang="es-AR" sz="2400" i="1" dirty="0"/>
              <a:t>describe()</a:t>
            </a:r>
            <a:r>
              <a:rPr lang="es-AR" sz="2400" dirty="0"/>
              <a:t> </a:t>
            </a:r>
            <a:r>
              <a:rPr sz="2400" dirty="0" err="1"/>
              <a:t>nos</a:t>
            </a:r>
            <a:r>
              <a:rPr sz="2400" dirty="0"/>
              <a:t> </a:t>
            </a:r>
            <a:r>
              <a:rPr sz="2400" dirty="0" err="1"/>
              <a:t>entrega</a:t>
            </a:r>
            <a:r>
              <a:rPr sz="2400" dirty="0"/>
              <a:t> </a:t>
            </a:r>
            <a:r>
              <a:rPr sz="2400" dirty="0" err="1"/>
              <a:t>el</a:t>
            </a:r>
            <a:r>
              <a:rPr sz="2400" dirty="0"/>
              <a:t> </a:t>
            </a:r>
            <a:r>
              <a:rPr sz="2400" dirty="0" err="1"/>
              <a:t>mínimo</a:t>
            </a:r>
            <a:r>
              <a:rPr sz="2400" dirty="0"/>
              <a:t>, </a:t>
            </a:r>
            <a:r>
              <a:rPr sz="2400" dirty="0" err="1"/>
              <a:t>los</a:t>
            </a:r>
            <a:r>
              <a:rPr sz="2400" dirty="0"/>
              <a:t> </a:t>
            </a:r>
            <a:r>
              <a:rPr sz="2400" dirty="0" err="1"/>
              <a:t>cuartiles</a:t>
            </a:r>
            <a:r>
              <a:rPr sz="2400" dirty="0"/>
              <a:t>, la media y </a:t>
            </a:r>
            <a:r>
              <a:rPr sz="2400" dirty="0" err="1"/>
              <a:t>el</a:t>
            </a:r>
            <a:r>
              <a:rPr sz="2400" dirty="0"/>
              <a:t> </a:t>
            </a:r>
            <a:r>
              <a:rPr sz="2400" dirty="0" err="1"/>
              <a:t>máximo</a:t>
            </a:r>
            <a:r>
              <a:rPr sz="2400" dirty="0"/>
              <a:t>.</a:t>
            </a:r>
          </a:p>
          <a:p>
            <a:pPr lvl="1"/>
            <a:r>
              <a:rPr sz="2400" dirty="0"/>
              <a:t>Para las variables </a:t>
            </a:r>
            <a:r>
              <a:rPr sz="2400" dirty="0" err="1"/>
              <a:t>categóricas</a:t>
            </a:r>
            <a:r>
              <a:rPr sz="2400" dirty="0"/>
              <a:t> </a:t>
            </a:r>
            <a:r>
              <a:rPr lang="es-AR" sz="2400" dirty="0"/>
              <a:t>el comando </a:t>
            </a:r>
            <a:r>
              <a:rPr lang="es-AR" sz="2400" i="1" dirty="0" err="1"/>
              <a:t>value_counts</a:t>
            </a:r>
            <a:r>
              <a:rPr lang="es-AR" sz="2400" i="1" dirty="0"/>
              <a:t>() </a:t>
            </a:r>
            <a:r>
              <a:rPr sz="2400" dirty="0" err="1"/>
              <a:t>nos</a:t>
            </a:r>
            <a:r>
              <a:rPr sz="2400" dirty="0"/>
              <a:t> </a:t>
            </a:r>
            <a:r>
              <a:rPr sz="2400" dirty="0" err="1"/>
              <a:t>entrega</a:t>
            </a:r>
            <a:r>
              <a:rPr sz="2400" dirty="0"/>
              <a:t> la </a:t>
            </a:r>
            <a:r>
              <a:rPr sz="2400" dirty="0" err="1"/>
              <a:t>tabla</a:t>
            </a:r>
            <a:r>
              <a:rPr sz="2400" dirty="0"/>
              <a:t> de </a:t>
            </a:r>
            <a:r>
              <a:rPr sz="2400" dirty="0" err="1"/>
              <a:t>frecuencias</a:t>
            </a:r>
            <a:r>
              <a:rPr sz="2400" dirty="0"/>
              <a:t>.</a:t>
            </a:r>
          </a:p>
          <a:p>
            <a:r>
              <a:rPr sz="2600" dirty="0" err="1"/>
              <a:t>Ejemplo</a:t>
            </a:r>
            <a:r>
              <a:rPr sz="2600" dirty="0"/>
              <a:t>:</a:t>
            </a:r>
          </a:p>
          <a:p>
            <a:pPr lvl="1"/>
            <a:r>
              <a:rPr sz="2400" i="1" dirty="0" err="1"/>
              <a:t>df.describe</a:t>
            </a:r>
            <a:r>
              <a:rPr sz="2400" i="1" dirty="0"/>
              <a:t>()</a:t>
            </a:r>
            <a:r>
              <a:rPr lang="es-AR" sz="2400" i="1" dirty="0"/>
              <a:t> # para variables numéricas</a:t>
            </a:r>
            <a:endParaRPr sz="2400" i="1" dirty="0"/>
          </a:p>
          <a:p>
            <a:pPr lvl="1"/>
            <a:r>
              <a:rPr sz="2400" i="1" dirty="0" err="1"/>
              <a:t>df</a:t>
            </a:r>
            <a:r>
              <a:rPr sz="2400" i="1" dirty="0"/>
              <a:t>['species'].</a:t>
            </a:r>
            <a:r>
              <a:rPr sz="2400" i="1" dirty="0" err="1"/>
              <a:t>value_counts</a:t>
            </a:r>
            <a:r>
              <a:rPr sz="2400" i="1" dirty="0"/>
              <a:t>()</a:t>
            </a:r>
            <a:r>
              <a:rPr lang="es-AR" sz="2400" i="1" dirty="0"/>
              <a:t> # para variables categóricas</a:t>
            </a:r>
          </a:p>
          <a:p>
            <a:pPr lvl="1"/>
            <a:r>
              <a:rPr lang="es-AR" sz="2400" i="1" dirty="0" err="1"/>
              <a:t>df.describe</a:t>
            </a:r>
            <a:r>
              <a:rPr lang="es-AR" sz="2400" i="1" dirty="0"/>
              <a:t>(</a:t>
            </a:r>
            <a:r>
              <a:rPr lang="es-AR" sz="2400" i="1" dirty="0" err="1"/>
              <a:t>include</a:t>
            </a:r>
            <a:r>
              <a:rPr lang="es-AR" sz="2400" i="1" dirty="0"/>
              <a:t> = '</a:t>
            </a:r>
            <a:r>
              <a:rPr lang="es-AR" sz="2400" i="1" dirty="0" err="1"/>
              <a:t>all</a:t>
            </a:r>
            <a:r>
              <a:rPr lang="es-AR" sz="2400" i="1" dirty="0"/>
              <a:t>') # para ambos tipos de variables</a:t>
            </a:r>
            <a:endParaRPr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Resumen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/>
              <a:t>Especies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dirty="0" err="1"/>
              <a:t>Usando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comando</a:t>
            </a:r>
            <a:r>
              <a:rPr dirty="0"/>
              <a:t> </a:t>
            </a:r>
            <a:r>
              <a:rPr i="1" dirty="0" err="1"/>
              <a:t>groupby</a:t>
            </a:r>
            <a:r>
              <a:rPr dirty="0"/>
              <a:t> y </a:t>
            </a:r>
            <a:r>
              <a:rPr i="1" dirty="0"/>
              <a:t>describe</a:t>
            </a:r>
            <a:r>
              <a:rPr dirty="0"/>
              <a:t>, </a:t>
            </a:r>
            <a:r>
              <a:rPr dirty="0" err="1"/>
              <a:t>analizamos</a:t>
            </a:r>
            <a:r>
              <a:rPr dirty="0"/>
              <a:t> la media, </a:t>
            </a:r>
            <a:r>
              <a:rPr dirty="0" err="1"/>
              <a:t>mediana</a:t>
            </a:r>
            <a:r>
              <a:rPr dirty="0"/>
              <a:t>, y </a:t>
            </a:r>
            <a:r>
              <a:rPr dirty="0" err="1"/>
              <a:t>los</a:t>
            </a:r>
            <a:r>
              <a:rPr dirty="0"/>
              <a:t> </a:t>
            </a:r>
            <a:r>
              <a:rPr dirty="0" err="1"/>
              <a:t>cuartiles</a:t>
            </a:r>
            <a:r>
              <a:rPr dirty="0"/>
              <a:t> para las </a:t>
            </a:r>
            <a:r>
              <a:rPr dirty="0" err="1"/>
              <a:t>tres</a:t>
            </a:r>
            <a:r>
              <a:rPr dirty="0"/>
              <a:t> </a:t>
            </a:r>
            <a:r>
              <a:rPr dirty="0" err="1"/>
              <a:t>especies</a:t>
            </a:r>
            <a:r>
              <a:rPr dirty="0"/>
              <a:t> de Iris para las cuatro variables.</a:t>
            </a:r>
          </a:p>
          <a:p>
            <a:r>
              <a:rPr dirty="0" err="1"/>
              <a:t>Ejemplo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Python:</a:t>
            </a:r>
          </a:p>
          <a:p>
            <a:pPr lvl="1"/>
            <a:r>
              <a:rPr i="1" dirty="0" err="1"/>
              <a:t>df.groupby</a:t>
            </a:r>
            <a:r>
              <a:rPr i="1" dirty="0"/>
              <a:t>('species')</a:t>
            </a:r>
            <a:r>
              <a:rPr lang="es-AR" i="1" dirty="0"/>
              <a:t>[</a:t>
            </a:r>
            <a:r>
              <a:rPr i="1" dirty="0"/>
              <a:t>'petal length (cm)</a:t>
            </a:r>
            <a:r>
              <a:rPr lang="en-US" i="1" dirty="0"/>
              <a:t>'</a:t>
            </a:r>
            <a:r>
              <a:rPr lang="es-AR" i="1" dirty="0"/>
              <a:t>].describe()</a:t>
            </a:r>
          </a:p>
          <a:p>
            <a:pPr lvl="1"/>
            <a:r>
              <a:rPr lang="en-US" i="1" dirty="0" err="1"/>
              <a:t>df.groupby</a:t>
            </a:r>
            <a:r>
              <a:rPr lang="en-US" i="1" dirty="0"/>
              <a:t>('species')['petal </a:t>
            </a:r>
            <a:r>
              <a:rPr lang="es-AR" i="1" dirty="0" err="1"/>
              <a:t>width</a:t>
            </a:r>
            <a:r>
              <a:rPr lang="en-US" i="1" dirty="0"/>
              <a:t> (cm)'].describe()</a:t>
            </a:r>
          </a:p>
          <a:p>
            <a:pPr lvl="1"/>
            <a:r>
              <a:rPr lang="en-US" i="1" dirty="0" err="1"/>
              <a:t>df.groupby</a:t>
            </a:r>
            <a:r>
              <a:rPr lang="en-US" i="1" dirty="0"/>
              <a:t>('species')[</a:t>
            </a:r>
            <a:r>
              <a:rPr lang="es-AR" i="1" dirty="0"/>
              <a:t>'</a:t>
            </a:r>
            <a:r>
              <a:rPr lang="es-AR" i="1" dirty="0" err="1"/>
              <a:t>sepal</a:t>
            </a:r>
            <a:r>
              <a:rPr lang="es-AR" i="1" dirty="0"/>
              <a:t> </a:t>
            </a:r>
            <a:r>
              <a:rPr lang="es-AR" i="1" dirty="0" err="1"/>
              <a:t>length</a:t>
            </a:r>
            <a:r>
              <a:rPr lang="es-AR" i="1" dirty="0"/>
              <a:t> (cm)'</a:t>
            </a:r>
            <a:r>
              <a:rPr lang="en-US" i="1" dirty="0"/>
              <a:t>].describe()</a:t>
            </a:r>
          </a:p>
          <a:p>
            <a:pPr lvl="1"/>
            <a:r>
              <a:rPr lang="en-US" i="1" dirty="0" err="1"/>
              <a:t>df.groupby</a:t>
            </a:r>
            <a:r>
              <a:rPr lang="en-US" i="1" dirty="0"/>
              <a:t>('species')[</a:t>
            </a:r>
            <a:r>
              <a:rPr lang="es-AR" i="1" dirty="0"/>
              <a:t>'</a:t>
            </a:r>
            <a:r>
              <a:rPr lang="es-AR" i="1" dirty="0" err="1"/>
              <a:t>sepal</a:t>
            </a:r>
            <a:r>
              <a:rPr lang="es-AR" i="1" dirty="0"/>
              <a:t> </a:t>
            </a:r>
            <a:r>
              <a:rPr lang="es-AR" i="1" dirty="0" err="1"/>
              <a:t>width</a:t>
            </a:r>
            <a:r>
              <a:rPr lang="es-AR" i="1" dirty="0"/>
              <a:t> (cm)'</a:t>
            </a:r>
            <a:r>
              <a:rPr lang="en-US" i="1" dirty="0"/>
              <a:t>].describe()</a:t>
            </a:r>
          </a:p>
          <a:p>
            <a:pPr lvl="1"/>
            <a:endParaRPr lang="es-AR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Medidas de Dispersión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123"/>
            <a:ext cx="8229600" cy="4983162"/>
          </a:xfrm>
        </p:spPr>
        <p:txBody>
          <a:bodyPr>
            <a:normAutofit/>
          </a:bodyPr>
          <a:lstStyle/>
          <a:p>
            <a:r>
              <a:rPr lang="es-ES" sz="2800" dirty="0"/>
              <a:t>Estas medidas nos dicen qué tan distintas o similares tienden a ser las observaciones respecto a un valor particular.</a:t>
            </a:r>
          </a:p>
          <a:p>
            <a:pPr marL="457200" lvl="1" indent="0">
              <a:buNone/>
            </a:pPr>
            <a:r>
              <a:rPr lang="es-ES" sz="2400" dirty="0"/>
              <a:t>1. El </a:t>
            </a:r>
            <a:r>
              <a:rPr lang="es-ES" sz="2400" b="1" dirty="0"/>
              <a:t>rango</a:t>
            </a:r>
            <a:r>
              <a:rPr lang="es-ES" sz="2400" dirty="0"/>
              <a:t> es la diferencia entre el valor máximo y el mínimo:</a:t>
            </a:r>
          </a:p>
          <a:p>
            <a:pPr lvl="1"/>
            <a:r>
              <a:rPr lang="en-US" sz="2200" i="1" dirty="0" err="1"/>
              <a:t>df</a:t>
            </a:r>
            <a:r>
              <a:rPr lang="en-US" sz="2200" i="1" dirty="0"/>
              <a:t>['sepal length (cm)'].max() - </a:t>
            </a:r>
            <a:r>
              <a:rPr lang="en-US" sz="2200" i="1" dirty="0" err="1"/>
              <a:t>df</a:t>
            </a:r>
            <a:r>
              <a:rPr lang="en-US" sz="2200" i="1" dirty="0"/>
              <a:t>['sepal length (cm)'].min()</a:t>
            </a:r>
          </a:p>
          <a:p>
            <a:pPr marL="457200" lvl="1" indent="0">
              <a:buNone/>
            </a:pPr>
            <a:r>
              <a:rPr lang="es-ES" sz="2400" dirty="0"/>
              <a:t>2. La </a:t>
            </a:r>
            <a:r>
              <a:rPr lang="es-ES" sz="2400" b="1" dirty="0"/>
              <a:t>desviación estándar </a:t>
            </a:r>
            <a:r>
              <a:rPr lang="es-ES" sz="2400" dirty="0"/>
              <a:t>es la raíz cuadrada de la </a:t>
            </a:r>
            <a:r>
              <a:rPr lang="es-ES" sz="2400" b="1" dirty="0"/>
              <a:t>varianza</a:t>
            </a:r>
            <a:r>
              <a:rPr lang="es-ES" sz="2400" dirty="0"/>
              <a:t>, que mide las diferencias cuadráticas promedio de las observaciones con la media.</a:t>
            </a:r>
          </a:p>
          <a:p>
            <a:pPr lvl="1"/>
            <a:r>
              <a:rPr lang="es-ES" sz="2200" i="1" dirty="0" err="1"/>
              <a:t>var</a:t>
            </a:r>
            <a:r>
              <a:rPr lang="es-ES" sz="2200" i="1" dirty="0"/>
              <a:t> = </a:t>
            </a:r>
            <a:r>
              <a:rPr lang="es-ES" sz="2200" i="1" dirty="0" err="1"/>
              <a:t>df</a:t>
            </a:r>
            <a:r>
              <a:rPr lang="es-ES" sz="2200" i="1" dirty="0"/>
              <a:t>['</a:t>
            </a:r>
            <a:r>
              <a:rPr lang="es-ES" sz="2200" i="1" dirty="0" err="1"/>
              <a:t>sepal</a:t>
            </a:r>
            <a:r>
              <a:rPr lang="es-ES" sz="2200" i="1" dirty="0"/>
              <a:t> </a:t>
            </a:r>
            <a:r>
              <a:rPr lang="es-ES" sz="2200" i="1" dirty="0" err="1"/>
              <a:t>length</a:t>
            </a:r>
            <a:r>
              <a:rPr lang="es-ES" sz="2200" i="1" dirty="0"/>
              <a:t> (cm)'].</a:t>
            </a:r>
            <a:r>
              <a:rPr lang="es-ES" sz="2200" i="1" dirty="0" err="1"/>
              <a:t>var</a:t>
            </a:r>
            <a:r>
              <a:rPr lang="es-ES" sz="2200" i="1" dirty="0"/>
              <a:t>()</a:t>
            </a:r>
          </a:p>
          <a:p>
            <a:pPr lvl="1"/>
            <a:endParaRPr lang="es-ES" sz="2200" i="1" dirty="0"/>
          </a:p>
          <a:p>
            <a:pPr lvl="1"/>
            <a:r>
              <a:rPr lang="es-ES" sz="2200" i="1" dirty="0" err="1"/>
              <a:t>std_dev</a:t>
            </a:r>
            <a:r>
              <a:rPr lang="es-ES" sz="2200" i="1" dirty="0"/>
              <a:t> = </a:t>
            </a:r>
            <a:r>
              <a:rPr lang="es-ES" sz="2200" i="1" dirty="0" err="1"/>
              <a:t>df</a:t>
            </a:r>
            <a:r>
              <a:rPr lang="es-ES" sz="2200" i="1" dirty="0"/>
              <a:t>['</a:t>
            </a:r>
            <a:r>
              <a:rPr lang="es-ES" sz="2200" i="1" dirty="0" err="1"/>
              <a:t>sepal</a:t>
            </a:r>
            <a:r>
              <a:rPr lang="es-ES" sz="2200" i="1" dirty="0"/>
              <a:t> </a:t>
            </a:r>
            <a:r>
              <a:rPr lang="es-ES" sz="2200" i="1" dirty="0" err="1"/>
              <a:t>length</a:t>
            </a:r>
            <a:r>
              <a:rPr lang="es-ES" sz="2200" i="1" dirty="0"/>
              <a:t> (cm)'].</a:t>
            </a:r>
            <a:r>
              <a:rPr lang="es-ES" sz="2200" i="1" dirty="0" err="1"/>
              <a:t>std</a:t>
            </a:r>
            <a:r>
              <a:rPr lang="es-ES" sz="2200" i="1" dirty="0"/>
              <a:t>()</a:t>
            </a:r>
          </a:p>
        </p:txBody>
      </p:sp>
      <p:pic>
        <p:nvPicPr>
          <p:cNvPr id="7" name="Picture 2" descr="varianza_formula.png">
            <a:extLst>
              <a:ext uri="{FF2B5EF4-FFF2-40B4-BE49-F238E27FC236}">
                <a16:creationId xmlns:a16="http://schemas.microsoft.com/office/drawing/2014/main" id="{37616CB4-AFAA-3EF1-7E1C-13E8560D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0" y="4388018"/>
            <a:ext cx="4066474" cy="1460406"/>
          </a:xfrm>
          <a:prstGeom prst="rect">
            <a:avLst/>
          </a:prstGeom>
        </p:spPr>
      </p:pic>
      <p:pic>
        <p:nvPicPr>
          <p:cNvPr id="8" name="Picture 2" descr="desviacion_estandar_formula.png">
            <a:extLst>
              <a:ext uri="{FF2B5EF4-FFF2-40B4-BE49-F238E27FC236}">
                <a16:creationId xmlns:a16="http://schemas.microsoft.com/office/drawing/2014/main" id="{F9A70C22-D226-F4C8-12A1-B5CC1372C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15" y="5282090"/>
            <a:ext cx="3977985" cy="1428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Medidas de Dispersión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 marL="0" indent="0">
              <a:buNone/>
            </a:pPr>
            <a:r>
              <a:rPr lang="es-AR" sz="2400" dirty="0"/>
              <a:t>3. Se </a:t>
            </a:r>
            <a:r>
              <a:rPr sz="2400" dirty="0"/>
              <a:t>define </a:t>
            </a:r>
            <a:r>
              <a:rPr sz="2400" dirty="0" err="1"/>
              <a:t>el</a:t>
            </a:r>
            <a:r>
              <a:rPr sz="2400" dirty="0"/>
              <a:t> </a:t>
            </a:r>
            <a:r>
              <a:rPr sz="2400" b="1" dirty="0" err="1"/>
              <a:t>rango</a:t>
            </a:r>
            <a:r>
              <a:rPr sz="2400" b="1" dirty="0"/>
              <a:t> </a:t>
            </a:r>
            <a:r>
              <a:rPr sz="2400" b="1" dirty="0" err="1"/>
              <a:t>intercuartil</a:t>
            </a:r>
            <a:r>
              <a:rPr sz="2400" b="1" dirty="0"/>
              <a:t> (IQR)</a:t>
            </a:r>
            <a:r>
              <a:rPr sz="2400" dirty="0"/>
              <a:t> </a:t>
            </a:r>
            <a:r>
              <a:rPr sz="2400" dirty="0" err="1"/>
              <a:t>como</a:t>
            </a:r>
            <a:r>
              <a:rPr sz="2400" dirty="0"/>
              <a:t> la </a:t>
            </a:r>
            <a:r>
              <a:rPr sz="2400" dirty="0" err="1"/>
              <a:t>diferencia</a:t>
            </a:r>
            <a:r>
              <a:rPr sz="2400" dirty="0"/>
              <a:t> entre </a:t>
            </a:r>
            <a:r>
              <a:rPr sz="2400" dirty="0" err="1"/>
              <a:t>el</a:t>
            </a:r>
            <a:r>
              <a:rPr sz="2400" dirty="0"/>
              <a:t> </a:t>
            </a:r>
            <a:r>
              <a:rPr sz="2400" dirty="0" err="1"/>
              <a:t>tercer</a:t>
            </a:r>
            <a:r>
              <a:rPr sz="2400" dirty="0"/>
              <a:t> y </a:t>
            </a:r>
            <a:r>
              <a:rPr sz="2400" dirty="0" err="1"/>
              <a:t>el</a:t>
            </a:r>
            <a:r>
              <a:rPr sz="2400" dirty="0"/>
              <a:t> primer </a:t>
            </a:r>
            <a:r>
              <a:rPr sz="2400" dirty="0" err="1"/>
              <a:t>cuartil</a:t>
            </a:r>
            <a:r>
              <a:rPr sz="2400" dirty="0"/>
              <a:t> (Q3 - Q1).</a:t>
            </a:r>
            <a:endParaRPr lang="es-AR"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r>
              <a:rPr sz="2400" dirty="0" err="1"/>
              <a:t>Ejemplo</a:t>
            </a:r>
            <a:r>
              <a:rPr sz="2400" dirty="0"/>
              <a:t> </a:t>
            </a:r>
            <a:r>
              <a:rPr sz="2400" dirty="0" err="1"/>
              <a:t>en</a:t>
            </a:r>
            <a:r>
              <a:rPr sz="2400" dirty="0"/>
              <a:t> Python:</a:t>
            </a:r>
          </a:p>
          <a:p>
            <a:pPr lvl="1"/>
            <a:r>
              <a:rPr sz="2200" i="1" dirty="0"/>
              <a:t>Q1 = </a:t>
            </a:r>
            <a:r>
              <a:rPr sz="2200" i="1" dirty="0" err="1"/>
              <a:t>df</a:t>
            </a:r>
            <a:r>
              <a:rPr sz="2200" i="1" dirty="0"/>
              <a:t>['sepal length (cm)'].quantile(0.25)</a:t>
            </a:r>
          </a:p>
          <a:p>
            <a:pPr lvl="1"/>
            <a:r>
              <a:rPr sz="2200" i="1" dirty="0"/>
              <a:t>Q3 = </a:t>
            </a:r>
            <a:r>
              <a:rPr sz="2200" i="1" dirty="0" err="1"/>
              <a:t>df</a:t>
            </a:r>
            <a:r>
              <a:rPr sz="2200" i="1" dirty="0"/>
              <a:t>['sepal length (cm)'].quantile(0.75)</a:t>
            </a:r>
          </a:p>
          <a:p>
            <a:pPr lvl="1"/>
            <a:r>
              <a:rPr sz="2200" i="1" dirty="0"/>
              <a:t>IQR = Q3 - Q1</a:t>
            </a:r>
          </a:p>
          <a:p>
            <a:pPr lvl="1"/>
            <a:r>
              <a:rPr sz="2200" i="1" dirty="0"/>
              <a:t>print(IQR)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Estadísticas</a:t>
            </a:r>
            <a:r>
              <a:rPr dirty="0"/>
              <a:t> de </a:t>
            </a:r>
            <a:r>
              <a:rPr dirty="0" err="1"/>
              <a:t>Resumen</a:t>
            </a:r>
            <a:r>
              <a:rPr dirty="0"/>
              <a:t> </a:t>
            </a:r>
            <a:r>
              <a:rPr dirty="0" err="1"/>
              <a:t>Multivariadas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440362"/>
          </a:xfrm>
        </p:spPr>
        <p:txBody>
          <a:bodyPr>
            <a:normAutofit fontScale="77500" lnSpcReduction="20000"/>
          </a:bodyPr>
          <a:lstStyle/>
          <a:p>
            <a:r>
              <a:rPr sz="3400" dirty="0"/>
              <a:t>Para </a:t>
            </a:r>
            <a:r>
              <a:rPr sz="3400" dirty="0" err="1"/>
              <a:t>comparar</a:t>
            </a:r>
            <a:r>
              <a:rPr sz="3400" dirty="0"/>
              <a:t> </a:t>
            </a:r>
            <a:r>
              <a:rPr sz="3400" dirty="0" err="1"/>
              <a:t>cómo</a:t>
            </a:r>
            <a:r>
              <a:rPr sz="3400" dirty="0"/>
              <a:t> </a:t>
            </a:r>
            <a:r>
              <a:rPr sz="3400" dirty="0" err="1"/>
              <a:t>varía</a:t>
            </a:r>
            <a:r>
              <a:rPr sz="3400" dirty="0"/>
              <a:t> </a:t>
            </a:r>
            <a:r>
              <a:rPr sz="3400" dirty="0" err="1"/>
              <a:t>una</a:t>
            </a:r>
            <a:r>
              <a:rPr sz="3400" dirty="0"/>
              <a:t> variable </a:t>
            </a:r>
            <a:r>
              <a:rPr sz="3400" dirty="0" err="1"/>
              <a:t>respecto</a:t>
            </a:r>
            <a:r>
              <a:rPr sz="3400" dirty="0"/>
              <a:t> a </a:t>
            </a:r>
            <a:r>
              <a:rPr sz="3400" dirty="0" err="1"/>
              <a:t>otra</a:t>
            </a:r>
            <a:r>
              <a:rPr sz="3400" dirty="0"/>
              <a:t>, </a:t>
            </a:r>
            <a:r>
              <a:rPr sz="3400" dirty="0" err="1"/>
              <a:t>usamos</a:t>
            </a:r>
            <a:r>
              <a:rPr sz="3400" dirty="0"/>
              <a:t> </a:t>
            </a:r>
            <a:r>
              <a:rPr sz="3400" dirty="0" err="1"/>
              <a:t>medidas</a:t>
            </a:r>
            <a:r>
              <a:rPr sz="3400" dirty="0"/>
              <a:t> </a:t>
            </a:r>
            <a:r>
              <a:rPr sz="3400" dirty="0" err="1"/>
              <a:t>multivariadas</a:t>
            </a:r>
            <a:r>
              <a:rPr sz="3400" dirty="0"/>
              <a:t>.</a:t>
            </a:r>
            <a:endParaRPr lang="es-AR" sz="3400" dirty="0"/>
          </a:p>
          <a:p>
            <a:r>
              <a:rPr sz="3400" dirty="0"/>
              <a:t>La </a:t>
            </a:r>
            <a:r>
              <a:rPr sz="3400" b="1" dirty="0" err="1"/>
              <a:t>covarianza</a:t>
            </a:r>
            <a:r>
              <a:rPr sz="3400" b="1" dirty="0"/>
              <a:t> </a:t>
            </a:r>
            <a:r>
              <a:rPr sz="3400" b="1" dirty="0" err="1"/>
              <a:t>cov</a:t>
            </a:r>
            <a:r>
              <a:rPr sz="3400" b="1" dirty="0"/>
              <a:t>(x, y</a:t>
            </a:r>
            <a:r>
              <a:rPr sz="3400" dirty="0"/>
              <a:t>) </a:t>
            </a:r>
            <a:r>
              <a:rPr sz="3400" dirty="0" err="1"/>
              <a:t>mide</a:t>
            </a:r>
            <a:r>
              <a:rPr sz="3400" dirty="0"/>
              <a:t> </a:t>
            </a:r>
            <a:r>
              <a:rPr sz="3400" dirty="0" err="1"/>
              <a:t>el</a:t>
            </a:r>
            <a:r>
              <a:rPr sz="3400" dirty="0"/>
              <a:t> </a:t>
            </a:r>
            <a:r>
              <a:rPr sz="3400" dirty="0" err="1"/>
              <a:t>grado</a:t>
            </a:r>
            <a:r>
              <a:rPr sz="3400" dirty="0"/>
              <a:t> de </a:t>
            </a:r>
            <a:r>
              <a:rPr sz="3400" dirty="0" err="1"/>
              <a:t>variación</a:t>
            </a:r>
            <a:r>
              <a:rPr sz="3400" dirty="0"/>
              <a:t> lineal </a:t>
            </a:r>
            <a:r>
              <a:rPr sz="3400" dirty="0" err="1"/>
              <a:t>conjunta</a:t>
            </a:r>
            <a:r>
              <a:rPr sz="3400" dirty="0"/>
              <a:t> de un par de variables x, y:</a:t>
            </a:r>
            <a:endParaRPr lang="es-AR" sz="3400" dirty="0"/>
          </a:p>
          <a:p>
            <a:pPr lvl="1"/>
            <a:endParaRPr lang="es-AR" dirty="0"/>
          </a:p>
          <a:p>
            <a:pPr lvl="1"/>
            <a:endParaRPr lang="es-AR" dirty="0"/>
          </a:p>
          <a:p>
            <a:pPr lvl="1"/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sz="3400" dirty="0" err="1"/>
              <a:t>Donde</a:t>
            </a:r>
            <a:r>
              <a:rPr sz="3400" dirty="0"/>
              <a:t> </a:t>
            </a:r>
            <a:r>
              <a:rPr sz="3400" dirty="0" err="1"/>
              <a:t>cov</a:t>
            </a:r>
            <a:r>
              <a:rPr sz="3400" dirty="0"/>
              <a:t>(x, x) = var(x)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3400" dirty="0" err="1"/>
              <a:t>En</a:t>
            </a:r>
            <a:r>
              <a:rPr sz="3400" dirty="0"/>
              <a:t> Python, se </a:t>
            </a:r>
            <a:r>
              <a:rPr sz="3400" dirty="0" err="1"/>
              <a:t>puede</a:t>
            </a:r>
            <a:r>
              <a:rPr sz="3400" dirty="0"/>
              <a:t> </a:t>
            </a:r>
            <a:r>
              <a:rPr sz="3400" dirty="0" err="1"/>
              <a:t>calcular</a:t>
            </a:r>
            <a:r>
              <a:rPr sz="3400" dirty="0"/>
              <a:t> con </a:t>
            </a:r>
            <a:r>
              <a:rPr sz="3400" dirty="0" err="1"/>
              <a:t>numpy</a:t>
            </a:r>
            <a:r>
              <a:rPr sz="3400" dirty="0"/>
              <a:t> o pandas:</a:t>
            </a:r>
          </a:p>
          <a:p>
            <a:pPr lvl="1"/>
            <a:r>
              <a:rPr sz="3100" i="1" dirty="0"/>
              <a:t>import </a:t>
            </a:r>
            <a:r>
              <a:rPr sz="3100" i="1" dirty="0" err="1"/>
              <a:t>numpy</a:t>
            </a:r>
            <a:r>
              <a:rPr sz="3100" i="1" dirty="0"/>
              <a:t> as np</a:t>
            </a:r>
          </a:p>
          <a:p>
            <a:pPr lvl="1"/>
            <a:r>
              <a:rPr sz="3100" i="1" dirty="0" err="1"/>
              <a:t>cov_matrix</a:t>
            </a:r>
            <a:r>
              <a:rPr sz="3100" i="1" dirty="0"/>
              <a:t> = </a:t>
            </a:r>
            <a:r>
              <a:rPr sz="3100" i="1" dirty="0" err="1"/>
              <a:t>np.cov</a:t>
            </a:r>
            <a:r>
              <a:rPr sz="3100" i="1" dirty="0"/>
              <a:t>(</a:t>
            </a:r>
            <a:r>
              <a:rPr sz="3100" i="1" dirty="0" err="1"/>
              <a:t>df</a:t>
            </a:r>
            <a:r>
              <a:rPr sz="3100" i="1" dirty="0"/>
              <a:t>['sepal length (cm)'], </a:t>
            </a:r>
            <a:r>
              <a:rPr sz="3100" i="1" dirty="0" err="1"/>
              <a:t>df</a:t>
            </a:r>
            <a:r>
              <a:rPr sz="3100" i="1" dirty="0"/>
              <a:t>['sepal width (cm)'])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3400" dirty="0"/>
              <a:t>Si le </a:t>
            </a:r>
            <a:r>
              <a:rPr sz="3400" dirty="0" err="1"/>
              <a:t>damos</a:t>
            </a:r>
            <a:r>
              <a:rPr sz="3400" dirty="0"/>
              <a:t> un </a:t>
            </a:r>
            <a:r>
              <a:rPr sz="3400" dirty="0" err="1"/>
              <a:t>DataFrame</a:t>
            </a:r>
            <a:r>
              <a:rPr sz="3400" dirty="0"/>
              <a:t> de variables </a:t>
            </a:r>
            <a:r>
              <a:rPr sz="3400" dirty="0" err="1"/>
              <a:t>numéricas</a:t>
            </a:r>
            <a:r>
              <a:rPr sz="3400" dirty="0"/>
              <a:t>, </a:t>
            </a:r>
            <a:r>
              <a:rPr sz="3400" dirty="0" err="1"/>
              <a:t>calcula</a:t>
            </a:r>
            <a:r>
              <a:rPr sz="3400" dirty="0"/>
              <a:t> </a:t>
            </a:r>
            <a:r>
              <a:rPr sz="3400" dirty="0" err="1"/>
              <a:t>una</a:t>
            </a:r>
            <a:r>
              <a:rPr sz="3400" dirty="0"/>
              <a:t> </a:t>
            </a:r>
            <a:r>
              <a:rPr sz="3400" dirty="0" err="1"/>
              <a:t>matriz</a:t>
            </a:r>
            <a:r>
              <a:rPr sz="3400" dirty="0"/>
              <a:t> de </a:t>
            </a:r>
            <a:r>
              <a:rPr sz="3400" dirty="0" err="1"/>
              <a:t>covarianzas</a:t>
            </a:r>
            <a:r>
              <a:rPr sz="3400" dirty="0"/>
              <a:t>:</a:t>
            </a:r>
          </a:p>
          <a:p>
            <a:pPr lvl="1"/>
            <a:r>
              <a:rPr sz="3100" i="1" dirty="0" err="1"/>
              <a:t>cov_matrix</a:t>
            </a:r>
            <a:r>
              <a:rPr sz="3100" i="1" dirty="0"/>
              <a:t> = </a:t>
            </a:r>
            <a:r>
              <a:rPr sz="3100" i="1" dirty="0" err="1"/>
              <a:t>df.cov</a:t>
            </a:r>
            <a:r>
              <a:rPr sz="3100" i="1" dirty="0"/>
              <a:t>()</a:t>
            </a:r>
          </a:p>
        </p:txBody>
      </p:sp>
      <p:pic>
        <p:nvPicPr>
          <p:cNvPr id="4" name="Picture 3" descr="covarianza_formu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37" y="2560638"/>
            <a:ext cx="5006340" cy="1591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dirty="0" err="1"/>
              <a:t>Correlación</a:t>
            </a:r>
            <a:r>
              <a:rPr dirty="0"/>
              <a:t> Lineal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30" y="914400"/>
            <a:ext cx="8229600" cy="5566832"/>
          </a:xfrm>
        </p:spPr>
        <p:txBody>
          <a:bodyPr>
            <a:noAutofit/>
          </a:bodyPr>
          <a:lstStyle/>
          <a:p>
            <a:r>
              <a:rPr sz="2200" dirty="0"/>
              <a:t>Si dos variables son </a:t>
            </a:r>
            <a:r>
              <a:rPr sz="2200" dirty="0" err="1"/>
              <a:t>independientes</a:t>
            </a:r>
            <a:r>
              <a:rPr sz="2200" dirty="0"/>
              <a:t> entre </a:t>
            </a:r>
            <a:r>
              <a:rPr sz="2200" dirty="0" err="1"/>
              <a:t>sí</a:t>
            </a:r>
            <a:r>
              <a:rPr sz="2200" dirty="0"/>
              <a:t>, </a:t>
            </a:r>
            <a:r>
              <a:rPr sz="2200" dirty="0" err="1"/>
              <a:t>su</a:t>
            </a:r>
            <a:r>
              <a:rPr sz="2200" dirty="0"/>
              <a:t> </a:t>
            </a:r>
            <a:r>
              <a:rPr sz="2200" dirty="0" err="1"/>
              <a:t>covarianza</a:t>
            </a:r>
            <a:r>
              <a:rPr sz="2200" dirty="0"/>
              <a:t> es cero.</a:t>
            </a:r>
            <a:endParaRPr lang="es-AR" sz="2200" dirty="0"/>
          </a:p>
          <a:p>
            <a:r>
              <a:rPr sz="2200" dirty="0"/>
              <a:t>Para </a:t>
            </a:r>
            <a:r>
              <a:rPr sz="2200" dirty="0" err="1"/>
              <a:t>tener</a:t>
            </a:r>
            <a:r>
              <a:rPr sz="2200" dirty="0"/>
              <a:t> </a:t>
            </a:r>
            <a:r>
              <a:rPr sz="2200" dirty="0" err="1"/>
              <a:t>una</a:t>
            </a:r>
            <a:r>
              <a:rPr sz="2200" dirty="0"/>
              <a:t> </a:t>
            </a:r>
            <a:r>
              <a:rPr sz="2200" dirty="0" err="1"/>
              <a:t>medida</a:t>
            </a:r>
            <a:r>
              <a:rPr sz="2200" dirty="0"/>
              <a:t> de </a:t>
            </a:r>
            <a:r>
              <a:rPr sz="2200" dirty="0" err="1"/>
              <a:t>relación</a:t>
            </a:r>
            <a:r>
              <a:rPr sz="2200" dirty="0"/>
              <a:t> que no </a:t>
            </a:r>
            <a:r>
              <a:rPr sz="2200" dirty="0" err="1"/>
              <a:t>dependa</a:t>
            </a:r>
            <a:r>
              <a:rPr sz="2200" dirty="0"/>
              <a:t> de la </a:t>
            </a:r>
            <a:r>
              <a:rPr sz="2200" dirty="0" err="1"/>
              <a:t>escala</a:t>
            </a:r>
            <a:r>
              <a:rPr sz="2200" dirty="0"/>
              <a:t> </a:t>
            </a:r>
            <a:r>
              <a:rPr lang="es-AR" sz="2200" dirty="0"/>
              <a:t>(o unidades de medida) </a:t>
            </a:r>
            <a:r>
              <a:rPr sz="2200" dirty="0"/>
              <a:t>de </a:t>
            </a:r>
            <a:r>
              <a:rPr sz="2200" dirty="0" err="1"/>
              <a:t>cada</a:t>
            </a:r>
            <a:r>
              <a:rPr sz="2200" dirty="0"/>
              <a:t> variable, </a:t>
            </a:r>
            <a:r>
              <a:rPr sz="2200" dirty="0" err="1"/>
              <a:t>usamos</a:t>
            </a:r>
            <a:r>
              <a:rPr sz="2200" dirty="0"/>
              <a:t> la </a:t>
            </a:r>
            <a:r>
              <a:rPr sz="2200" b="1" dirty="0" err="1"/>
              <a:t>correlación</a:t>
            </a:r>
            <a:r>
              <a:rPr sz="2200" b="1" dirty="0"/>
              <a:t> lineal</a:t>
            </a:r>
            <a:r>
              <a:rPr lang="es-AR" sz="2200" b="1" dirty="0"/>
              <a:t> </a:t>
            </a:r>
            <a:r>
              <a:rPr lang="es-AR" sz="2200" dirty="0"/>
              <a:t>(es la covarianza normalizada)</a:t>
            </a:r>
            <a:r>
              <a:rPr sz="2200" dirty="0"/>
              <a:t>.</a:t>
            </a:r>
            <a:endParaRPr lang="es-AR" sz="2200" dirty="0"/>
          </a:p>
          <a:p>
            <a:r>
              <a:rPr sz="2200" dirty="0"/>
              <a:t>Se define a la </a:t>
            </a:r>
            <a:r>
              <a:rPr sz="2200" dirty="0" err="1"/>
              <a:t>correlación</a:t>
            </a:r>
            <a:r>
              <a:rPr sz="2200" dirty="0"/>
              <a:t> lineal o </a:t>
            </a:r>
            <a:r>
              <a:rPr sz="2200" dirty="0" err="1"/>
              <a:t>coeficiente</a:t>
            </a:r>
            <a:r>
              <a:rPr sz="2200" dirty="0"/>
              <a:t> de </a:t>
            </a:r>
            <a:r>
              <a:rPr sz="2200" dirty="0" err="1"/>
              <a:t>correlación</a:t>
            </a:r>
            <a:r>
              <a:rPr sz="2200" dirty="0"/>
              <a:t> de </a:t>
            </a:r>
            <a:r>
              <a:rPr sz="2200" b="1" dirty="0"/>
              <a:t>Pearson r(x, y) </a:t>
            </a:r>
            <a:r>
              <a:rPr sz="2200" dirty="0" err="1"/>
              <a:t>como</a:t>
            </a:r>
            <a:r>
              <a:rPr sz="2200" dirty="0"/>
              <a:t>:</a:t>
            </a:r>
            <a:endParaRPr lang="es-AR" sz="2200" dirty="0"/>
          </a:p>
          <a:p>
            <a:pPr lvl="1"/>
            <a:endParaRPr lang="es-AR" sz="2200" dirty="0"/>
          </a:p>
          <a:p>
            <a:pPr marL="457200" lvl="1" indent="0">
              <a:buNone/>
            </a:pPr>
            <a:endParaRPr sz="2200" dirty="0"/>
          </a:p>
          <a:p>
            <a:pPr>
              <a:buFont typeface="Arial" panose="020B0604020202020204" pitchFamily="34" charset="0"/>
              <a:buChar char="•"/>
            </a:pPr>
            <a:r>
              <a:rPr sz="2200" dirty="0"/>
              <a:t>La </a:t>
            </a:r>
            <a:r>
              <a:rPr sz="2200" dirty="0" err="1"/>
              <a:t>correlación</a:t>
            </a:r>
            <a:r>
              <a:rPr sz="2200" dirty="0"/>
              <a:t> lineal </a:t>
            </a:r>
            <a:r>
              <a:rPr sz="2200" dirty="0" err="1"/>
              <a:t>varía</a:t>
            </a:r>
            <a:r>
              <a:rPr sz="2200" dirty="0"/>
              <a:t> entre -1 a 1. Un valor </a:t>
            </a:r>
            <a:r>
              <a:rPr sz="2200" dirty="0" err="1"/>
              <a:t>cercano</a:t>
            </a:r>
            <a:r>
              <a:rPr sz="2200" dirty="0"/>
              <a:t> a 1 indica que </a:t>
            </a:r>
            <a:r>
              <a:rPr sz="2200" dirty="0" err="1"/>
              <a:t>mientras</a:t>
            </a:r>
            <a:r>
              <a:rPr sz="2200" dirty="0"/>
              <a:t> </a:t>
            </a:r>
            <a:r>
              <a:rPr sz="2200" dirty="0" err="1"/>
              <a:t>una</a:t>
            </a:r>
            <a:r>
              <a:rPr sz="2200" dirty="0"/>
              <a:t> variable </a:t>
            </a:r>
            <a:r>
              <a:rPr sz="2200" dirty="0" err="1"/>
              <a:t>crece</a:t>
            </a:r>
            <a:r>
              <a:rPr sz="2200" dirty="0"/>
              <a:t>, la </a:t>
            </a:r>
            <a:r>
              <a:rPr sz="2200" dirty="0" err="1"/>
              <a:t>otra</a:t>
            </a:r>
            <a:r>
              <a:rPr sz="2200" dirty="0"/>
              <a:t> </a:t>
            </a:r>
            <a:r>
              <a:rPr sz="2200" dirty="0" err="1"/>
              <a:t>también</a:t>
            </a:r>
            <a:r>
              <a:rPr sz="2200" dirty="0"/>
              <a:t> lo </a:t>
            </a:r>
            <a:r>
              <a:rPr sz="2200" dirty="0" err="1"/>
              <a:t>hace</a:t>
            </a:r>
            <a:r>
              <a:rPr sz="2200" dirty="0"/>
              <a:t> </a:t>
            </a:r>
            <a:r>
              <a:rPr sz="2200" dirty="0" err="1"/>
              <a:t>en</a:t>
            </a:r>
            <a:r>
              <a:rPr sz="2200" dirty="0"/>
              <a:t> </a:t>
            </a:r>
            <a:r>
              <a:rPr sz="2200" dirty="0" err="1"/>
              <a:t>una</a:t>
            </a:r>
            <a:r>
              <a:rPr sz="2200" dirty="0"/>
              <a:t> </a:t>
            </a:r>
            <a:r>
              <a:rPr sz="2200" dirty="0" err="1"/>
              <a:t>proporción</a:t>
            </a:r>
            <a:r>
              <a:rPr sz="2200" dirty="0"/>
              <a:t> lineal.</a:t>
            </a:r>
            <a:r>
              <a:rPr lang="es-AR" sz="2200" dirty="0"/>
              <a:t> Un valor cercano a -1 indica una relación inversa (una crece la otra decrece). Si la correlación es cercana a cero tenemos independencia lineal. Ojo que eso no implica que no pueda haber una relación no-lineal entre las variables</a:t>
            </a:r>
            <a:endParaRPr sz="2200" dirty="0"/>
          </a:p>
          <a:p>
            <a:pPr>
              <a:buFont typeface="Arial" panose="020B0604020202020204" pitchFamily="34" charset="0"/>
              <a:buChar char="•"/>
            </a:pPr>
            <a:r>
              <a:rPr sz="2200" dirty="0" err="1"/>
              <a:t>En</a:t>
            </a:r>
            <a:r>
              <a:rPr sz="2200" dirty="0"/>
              <a:t> Python se </a:t>
            </a:r>
            <a:r>
              <a:rPr sz="2200" dirty="0" err="1"/>
              <a:t>calcula</a:t>
            </a:r>
            <a:r>
              <a:rPr sz="2200" dirty="0"/>
              <a:t> con </a:t>
            </a:r>
            <a:r>
              <a:rPr sz="2200" dirty="0" err="1"/>
              <a:t>el</a:t>
            </a:r>
            <a:r>
              <a:rPr sz="2200" dirty="0"/>
              <a:t> </a:t>
            </a:r>
            <a:r>
              <a:rPr sz="2200" dirty="0" err="1"/>
              <a:t>comando</a:t>
            </a:r>
            <a:r>
              <a:rPr sz="2200" dirty="0"/>
              <a:t> </a:t>
            </a:r>
            <a:r>
              <a:rPr sz="2200" i="1" dirty="0" err="1"/>
              <a:t>corr</a:t>
            </a:r>
            <a:r>
              <a:rPr sz="2200" i="1" dirty="0"/>
              <a:t>()</a:t>
            </a:r>
            <a:r>
              <a:rPr sz="2200" dirty="0"/>
              <a:t> del </a:t>
            </a:r>
            <a:r>
              <a:rPr sz="2200" dirty="0" err="1"/>
              <a:t>DataFrame</a:t>
            </a:r>
            <a:r>
              <a:rPr sz="2200" dirty="0"/>
              <a:t>:</a:t>
            </a:r>
            <a:endParaRPr lang="es-AR" sz="2200" dirty="0"/>
          </a:p>
          <a:p>
            <a:pPr lvl="1"/>
            <a:r>
              <a:rPr sz="2000" i="1" dirty="0" err="1"/>
              <a:t>correlation_matrix</a:t>
            </a:r>
            <a:r>
              <a:rPr sz="2000" i="1" dirty="0"/>
              <a:t> = </a:t>
            </a:r>
            <a:r>
              <a:rPr sz="2000" i="1" dirty="0" err="1"/>
              <a:t>df.corr</a:t>
            </a:r>
            <a:r>
              <a:rPr sz="2000" i="1" dirty="0"/>
              <a:t>()</a:t>
            </a:r>
          </a:p>
        </p:txBody>
      </p:sp>
      <p:pic>
        <p:nvPicPr>
          <p:cNvPr id="4" name="Picture 3" descr="correlacion_formu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66" y="2753394"/>
            <a:ext cx="4430268" cy="1591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Análisis</a:t>
            </a:r>
            <a:r>
              <a:rPr dirty="0"/>
              <a:t> </a:t>
            </a:r>
            <a:r>
              <a:rPr dirty="0" err="1"/>
              <a:t>Exploratorio</a:t>
            </a:r>
            <a:r>
              <a:rPr dirty="0"/>
              <a:t> de </a:t>
            </a:r>
            <a:r>
              <a:rPr dirty="0" err="1"/>
              <a:t>Datos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154"/>
            <a:ext cx="5988570" cy="5294207"/>
          </a:xfrm>
        </p:spPr>
        <p:txBody>
          <a:bodyPr>
            <a:normAutofit fontScale="92500"/>
          </a:bodyPr>
          <a:lstStyle/>
          <a:p>
            <a:r>
              <a:rPr sz="2400" dirty="0"/>
              <a:t>El </a:t>
            </a:r>
            <a:r>
              <a:rPr sz="2400" dirty="0" err="1"/>
              <a:t>análisis</a:t>
            </a:r>
            <a:r>
              <a:rPr sz="2400" dirty="0"/>
              <a:t> </a:t>
            </a:r>
            <a:r>
              <a:rPr sz="2400" dirty="0" err="1"/>
              <a:t>exploratorio</a:t>
            </a:r>
            <a:r>
              <a:rPr sz="2400" dirty="0"/>
              <a:t> de </a:t>
            </a:r>
            <a:r>
              <a:rPr sz="2400" dirty="0" err="1"/>
              <a:t>datos</a:t>
            </a:r>
            <a:r>
              <a:rPr sz="2400" dirty="0"/>
              <a:t> o (EDA) </a:t>
            </a:r>
            <a:r>
              <a:rPr sz="2400" dirty="0" err="1"/>
              <a:t>engloba</a:t>
            </a:r>
            <a:r>
              <a:rPr sz="2400" dirty="0"/>
              <a:t> un conjunto de </a:t>
            </a:r>
            <a:r>
              <a:rPr sz="2400" dirty="0" err="1"/>
              <a:t>técnicas</a:t>
            </a:r>
            <a:r>
              <a:rPr sz="2400" dirty="0"/>
              <a:t> para </a:t>
            </a:r>
            <a:r>
              <a:rPr sz="2400" dirty="0" err="1"/>
              <a:t>poder</a:t>
            </a:r>
            <a:r>
              <a:rPr sz="2400" dirty="0"/>
              <a:t> </a:t>
            </a:r>
            <a:r>
              <a:rPr sz="2400" dirty="0" err="1"/>
              <a:t>comprender</a:t>
            </a:r>
            <a:r>
              <a:rPr sz="2400" dirty="0"/>
              <a:t> de </a:t>
            </a:r>
            <a:r>
              <a:rPr sz="2400" dirty="0" err="1"/>
              <a:t>manera</a:t>
            </a:r>
            <a:r>
              <a:rPr sz="2400" dirty="0"/>
              <a:t> </a:t>
            </a:r>
            <a:r>
              <a:rPr sz="2400" dirty="0" err="1"/>
              <a:t>rápida</a:t>
            </a:r>
            <a:r>
              <a:rPr sz="2400" dirty="0"/>
              <a:t> la </a:t>
            </a:r>
            <a:r>
              <a:rPr sz="2400" dirty="0" err="1"/>
              <a:t>naturaleza</a:t>
            </a:r>
            <a:r>
              <a:rPr sz="2400" dirty="0"/>
              <a:t> de </a:t>
            </a:r>
            <a:r>
              <a:rPr sz="2400" dirty="0" err="1"/>
              <a:t>una</a:t>
            </a:r>
            <a:r>
              <a:rPr sz="2400" dirty="0"/>
              <a:t> </a:t>
            </a:r>
            <a:r>
              <a:rPr sz="2400" dirty="0" err="1"/>
              <a:t>colección</a:t>
            </a:r>
            <a:r>
              <a:rPr sz="2400" dirty="0"/>
              <a:t> de </a:t>
            </a:r>
            <a:r>
              <a:rPr sz="2400" dirty="0" err="1"/>
              <a:t>datos</a:t>
            </a:r>
            <a:r>
              <a:rPr sz="2400" dirty="0"/>
              <a:t> o dataset.</a:t>
            </a:r>
            <a:endParaRPr lang="es-AR" sz="2400" dirty="0"/>
          </a:p>
          <a:p>
            <a:endParaRPr sz="2400" dirty="0"/>
          </a:p>
          <a:p>
            <a:r>
              <a:rPr sz="2400" dirty="0" err="1"/>
              <a:t>Fue</a:t>
            </a:r>
            <a:r>
              <a:rPr sz="2400" dirty="0"/>
              <a:t> </a:t>
            </a:r>
            <a:r>
              <a:rPr sz="2400" dirty="0" err="1"/>
              <a:t>creado</a:t>
            </a:r>
            <a:r>
              <a:rPr sz="2400" dirty="0"/>
              <a:t> </a:t>
            </a:r>
            <a:r>
              <a:rPr sz="2400" dirty="0" err="1"/>
              <a:t>por</a:t>
            </a:r>
            <a:r>
              <a:rPr sz="2400" dirty="0"/>
              <a:t> </a:t>
            </a:r>
            <a:r>
              <a:rPr sz="2400" dirty="0" err="1"/>
              <a:t>el</a:t>
            </a:r>
            <a:r>
              <a:rPr sz="2400" dirty="0"/>
              <a:t> </a:t>
            </a:r>
            <a:r>
              <a:rPr sz="2400" dirty="0" err="1"/>
              <a:t>estadístico</a:t>
            </a:r>
            <a:r>
              <a:rPr sz="2400" dirty="0"/>
              <a:t> John Tukey.</a:t>
            </a:r>
            <a:endParaRPr lang="es-AR" sz="2400" dirty="0"/>
          </a:p>
          <a:p>
            <a:endParaRPr sz="2400" dirty="0"/>
          </a:p>
          <a:p>
            <a:r>
              <a:rPr sz="2400" dirty="0"/>
              <a:t>Se </a:t>
            </a:r>
            <a:r>
              <a:rPr sz="2400" dirty="0" err="1"/>
              <a:t>basa</a:t>
            </a:r>
            <a:r>
              <a:rPr sz="2400" dirty="0"/>
              <a:t> </a:t>
            </a:r>
            <a:r>
              <a:rPr sz="2400" dirty="0" err="1"/>
              <a:t>principalmente</a:t>
            </a:r>
            <a:r>
              <a:rPr sz="2400" dirty="0"/>
              <a:t> </a:t>
            </a:r>
            <a:r>
              <a:rPr sz="2400" dirty="0" err="1"/>
              <a:t>en</a:t>
            </a:r>
            <a:r>
              <a:rPr sz="2400" dirty="0"/>
              <a:t> dos </a:t>
            </a:r>
            <a:r>
              <a:rPr sz="2400" dirty="0" err="1"/>
              <a:t>criterios</a:t>
            </a:r>
            <a:r>
              <a:rPr sz="2400" dirty="0"/>
              <a:t>: Las </a:t>
            </a:r>
            <a:r>
              <a:rPr sz="2400" b="1" dirty="0" err="1"/>
              <a:t>estadísticas</a:t>
            </a:r>
            <a:r>
              <a:rPr sz="2400" b="1" dirty="0"/>
              <a:t> de </a:t>
            </a:r>
            <a:r>
              <a:rPr sz="2400" b="1" dirty="0" err="1"/>
              <a:t>resumen</a:t>
            </a:r>
            <a:r>
              <a:rPr sz="2400" b="1" dirty="0"/>
              <a:t> </a:t>
            </a:r>
            <a:r>
              <a:rPr sz="2400" dirty="0"/>
              <a:t>y la </a:t>
            </a:r>
            <a:r>
              <a:rPr sz="2400" b="1" dirty="0" err="1"/>
              <a:t>visualización</a:t>
            </a:r>
            <a:r>
              <a:rPr sz="2400" b="1" dirty="0"/>
              <a:t> de </a:t>
            </a:r>
            <a:r>
              <a:rPr sz="2400" b="1" dirty="0" err="1"/>
              <a:t>datos</a:t>
            </a:r>
            <a:r>
              <a:rPr sz="2400" dirty="0"/>
              <a:t>.</a:t>
            </a:r>
            <a:endParaRPr lang="es-AR" sz="2400" dirty="0"/>
          </a:p>
          <a:p>
            <a:endParaRPr sz="2400" dirty="0"/>
          </a:p>
          <a:p>
            <a:r>
              <a:rPr lang="es-AR" sz="2400" dirty="0"/>
              <a:t>Durante el desarrollo de la materia</a:t>
            </a:r>
            <a:r>
              <a:rPr sz="2400" dirty="0"/>
              <a:t> se </a:t>
            </a:r>
            <a:r>
              <a:rPr sz="2400" dirty="0" err="1"/>
              <a:t>verá</a:t>
            </a:r>
            <a:r>
              <a:rPr sz="2400" dirty="0"/>
              <a:t> ambos </a:t>
            </a:r>
            <a:r>
              <a:rPr sz="2400" dirty="0" err="1"/>
              <a:t>tipos</a:t>
            </a:r>
            <a:r>
              <a:rPr sz="2400" dirty="0"/>
              <a:t> de </a:t>
            </a:r>
            <a:r>
              <a:rPr sz="2400" dirty="0" err="1"/>
              <a:t>técnicas</a:t>
            </a:r>
            <a:r>
              <a:rPr sz="2400" dirty="0"/>
              <a:t>, </a:t>
            </a:r>
            <a:r>
              <a:rPr sz="2400" dirty="0" err="1"/>
              <a:t>además</a:t>
            </a:r>
            <a:r>
              <a:rPr sz="2400" dirty="0"/>
              <a:t> de </a:t>
            </a:r>
            <a:r>
              <a:rPr sz="2400" dirty="0" err="1"/>
              <a:t>su</a:t>
            </a:r>
            <a:r>
              <a:rPr sz="2400" dirty="0"/>
              <a:t> </a:t>
            </a:r>
            <a:r>
              <a:rPr sz="2400" dirty="0" err="1"/>
              <a:t>aplicación</a:t>
            </a:r>
            <a:r>
              <a:rPr sz="2400" dirty="0"/>
              <a:t> </a:t>
            </a:r>
            <a:r>
              <a:rPr sz="2400" dirty="0" err="1"/>
              <a:t>en</a:t>
            </a:r>
            <a:r>
              <a:rPr sz="2400" dirty="0"/>
              <a:t> Python para d</a:t>
            </a:r>
            <a:r>
              <a:rPr lang="es-AR" sz="2400" dirty="0" err="1"/>
              <a:t>istintos</a:t>
            </a:r>
            <a:r>
              <a:rPr lang="es-AR" sz="2400" dirty="0"/>
              <a:t> d</a:t>
            </a:r>
            <a:r>
              <a:rPr sz="2400" dirty="0" err="1"/>
              <a:t>atasets</a:t>
            </a:r>
            <a:r>
              <a:rPr sz="24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A5EEC8-5D66-8CD5-F9D0-0D4F69DF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78" y="1902045"/>
            <a:ext cx="2429214" cy="3277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Tablas</a:t>
            </a:r>
            <a:r>
              <a:rPr dirty="0"/>
              <a:t> de </a:t>
            </a:r>
            <a:r>
              <a:rPr dirty="0" err="1"/>
              <a:t>Contingencia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688"/>
            <a:ext cx="8229600" cy="5165724"/>
          </a:xfrm>
        </p:spPr>
        <p:txBody>
          <a:bodyPr>
            <a:normAutofit fontScale="25000" lnSpcReduction="20000"/>
          </a:bodyPr>
          <a:lstStyle/>
          <a:p>
            <a:endParaRPr dirty="0"/>
          </a:p>
          <a:p>
            <a:r>
              <a:rPr sz="10400" dirty="0"/>
              <a:t>Para </a:t>
            </a:r>
            <a:r>
              <a:rPr sz="10400" dirty="0" err="1"/>
              <a:t>analizar</a:t>
            </a:r>
            <a:r>
              <a:rPr sz="10400" dirty="0"/>
              <a:t> la </a:t>
            </a:r>
            <a:r>
              <a:rPr sz="10400" dirty="0" err="1"/>
              <a:t>relación</a:t>
            </a:r>
            <a:r>
              <a:rPr sz="10400" dirty="0"/>
              <a:t> entre </a:t>
            </a:r>
            <a:r>
              <a:rPr sz="10400" b="1" dirty="0"/>
              <a:t>variables</a:t>
            </a:r>
            <a:r>
              <a:rPr sz="10400" dirty="0"/>
              <a:t> de </a:t>
            </a:r>
            <a:r>
              <a:rPr sz="10400" dirty="0" err="1"/>
              <a:t>naturaleza</a:t>
            </a:r>
            <a:r>
              <a:rPr sz="10400" dirty="0"/>
              <a:t> </a:t>
            </a:r>
            <a:r>
              <a:rPr sz="10400" b="1" dirty="0" err="1"/>
              <a:t>categórica</a:t>
            </a:r>
            <a:r>
              <a:rPr sz="10400" dirty="0"/>
              <a:t> </a:t>
            </a:r>
            <a:r>
              <a:rPr sz="10400" dirty="0" err="1"/>
              <a:t>usamos</a:t>
            </a:r>
            <a:r>
              <a:rPr sz="10400" dirty="0"/>
              <a:t> </a:t>
            </a:r>
            <a:r>
              <a:rPr sz="10400" b="1" dirty="0" err="1"/>
              <a:t>tablas</a:t>
            </a:r>
            <a:r>
              <a:rPr sz="10400" b="1" dirty="0"/>
              <a:t> de </a:t>
            </a:r>
            <a:r>
              <a:rPr sz="10400" b="1" dirty="0" err="1"/>
              <a:t>contingencia</a:t>
            </a:r>
            <a:r>
              <a:rPr sz="10400" dirty="0"/>
              <a:t>.</a:t>
            </a:r>
            <a:endParaRPr lang="es-AR" sz="10400" dirty="0"/>
          </a:p>
          <a:p>
            <a:r>
              <a:rPr sz="10400" dirty="0"/>
              <a:t>La </a:t>
            </a:r>
            <a:r>
              <a:rPr sz="10400" dirty="0" err="1"/>
              <a:t>tabla</a:t>
            </a:r>
            <a:r>
              <a:rPr sz="10400" dirty="0"/>
              <a:t> se </a:t>
            </a:r>
            <a:r>
              <a:rPr sz="10400" dirty="0" err="1"/>
              <a:t>llena</a:t>
            </a:r>
            <a:r>
              <a:rPr sz="10400" dirty="0"/>
              <a:t> con las </a:t>
            </a:r>
            <a:r>
              <a:rPr sz="10400" dirty="0" err="1"/>
              <a:t>frecuencias</a:t>
            </a:r>
            <a:r>
              <a:rPr sz="10400" dirty="0"/>
              <a:t> de </a:t>
            </a:r>
            <a:r>
              <a:rPr sz="10400" dirty="0" err="1"/>
              <a:t>todos</a:t>
            </a:r>
            <a:r>
              <a:rPr sz="10400" dirty="0"/>
              <a:t> </a:t>
            </a:r>
            <a:r>
              <a:rPr sz="10400" dirty="0" err="1"/>
              <a:t>los</a:t>
            </a:r>
            <a:r>
              <a:rPr sz="10400" dirty="0"/>
              <a:t> pares de </a:t>
            </a:r>
            <a:r>
              <a:rPr sz="10400" dirty="0" err="1"/>
              <a:t>valores</a:t>
            </a:r>
            <a:r>
              <a:rPr sz="10400" dirty="0"/>
              <a:t> entre dos variables </a:t>
            </a:r>
            <a:r>
              <a:rPr sz="10400" dirty="0" err="1"/>
              <a:t>categóricas</a:t>
            </a:r>
            <a:r>
              <a:rPr sz="10400" dirty="0"/>
              <a:t>.</a:t>
            </a:r>
            <a:endParaRPr lang="es-AR" sz="10400" dirty="0"/>
          </a:p>
          <a:p>
            <a:r>
              <a:rPr sz="10400" dirty="0" err="1"/>
              <a:t>En</a:t>
            </a:r>
            <a:r>
              <a:rPr sz="10400" dirty="0"/>
              <a:t> Python, se </a:t>
            </a:r>
            <a:r>
              <a:rPr sz="10400" dirty="0" err="1"/>
              <a:t>pueden</a:t>
            </a:r>
            <a:r>
              <a:rPr sz="10400" dirty="0"/>
              <a:t> </a:t>
            </a:r>
            <a:r>
              <a:rPr sz="10400" dirty="0" err="1"/>
              <a:t>crear</a:t>
            </a:r>
            <a:r>
              <a:rPr sz="10400" dirty="0"/>
              <a:t> </a:t>
            </a:r>
            <a:r>
              <a:rPr sz="10400" dirty="0" err="1"/>
              <a:t>usando</a:t>
            </a:r>
            <a:r>
              <a:rPr sz="10400" dirty="0"/>
              <a:t> pandas con </a:t>
            </a:r>
            <a:r>
              <a:rPr sz="10400" dirty="0" err="1"/>
              <a:t>el</a:t>
            </a:r>
            <a:r>
              <a:rPr sz="10400" dirty="0"/>
              <a:t> </a:t>
            </a:r>
            <a:r>
              <a:rPr sz="10400" dirty="0" err="1"/>
              <a:t>método</a:t>
            </a:r>
            <a:r>
              <a:rPr sz="10400" dirty="0"/>
              <a:t> </a:t>
            </a:r>
            <a:r>
              <a:rPr sz="10400" i="1" dirty="0"/>
              <a:t>crosstab</a:t>
            </a:r>
            <a:r>
              <a:rPr sz="10400" dirty="0"/>
              <a:t>:</a:t>
            </a:r>
          </a:p>
          <a:p>
            <a:pPr lvl="1"/>
            <a:r>
              <a:rPr sz="9600" i="1" dirty="0"/>
              <a:t>import pandas as pd</a:t>
            </a:r>
          </a:p>
          <a:p>
            <a:pPr lvl="1"/>
            <a:r>
              <a:rPr sz="9600" i="1" dirty="0" err="1"/>
              <a:t>sexo</a:t>
            </a:r>
            <a:r>
              <a:rPr sz="9600" i="1" dirty="0"/>
              <a:t> = ["Hombre", "Hombre", "Hombre", "</a:t>
            </a:r>
            <a:r>
              <a:rPr sz="9600" i="1" dirty="0" err="1"/>
              <a:t>Mujer</a:t>
            </a:r>
            <a:r>
              <a:rPr sz="9600" i="1" dirty="0"/>
              <a:t>", "</a:t>
            </a:r>
            <a:r>
              <a:rPr sz="9600" i="1" dirty="0" err="1"/>
              <a:t>Mujer</a:t>
            </a:r>
            <a:r>
              <a:rPr sz="9600" i="1" dirty="0"/>
              <a:t>", "Hombre", "</a:t>
            </a:r>
            <a:r>
              <a:rPr sz="9600" i="1" dirty="0" err="1"/>
              <a:t>Mujer</a:t>
            </a:r>
            <a:r>
              <a:rPr sz="9600" i="1" dirty="0"/>
              <a:t>", "</a:t>
            </a:r>
            <a:r>
              <a:rPr sz="9600" i="1" dirty="0" err="1"/>
              <a:t>Mujer</a:t>
            </a:r>
            <a:r>
              <a:rPr sz="9600" i="1" dirty="0"/>
              <a:t>"]</a:t>
            </a:r>
          </a:p>
          <a:p>
            <a:pPr lvl="1"/>
            <a:r>
              <a:rPr sz="9600" i="1" dirty="0" err="1"/>
              <a:t>estudios</a:t>
            </a:r>
            <a:r>
              <a:rPr sz="9600" i="1" dirty="0"/>
              <a:t> = ["</a:t>
            </a:r>
            <a:r>
              <a:rPr sz="9600" i="1" dirty="0" err="1"/>
              <a:t>universitario</a:t>
            </a:r>
            <a:r>
              <a:rPr sz="9600" i="1" dirty="0"/>
              <a:t>", "</a:t>
            </a:r>
            <a:r>
              <a:rPr sz="9600" i="1" dirty="0" err="1"/>
              <a:t>secundario</a:t>
            </a:r>
            <a:r>
              <a:rPr sz="9600" i="1" dirty="0"/>
              <a:t>", "</a:t>
            </a:r>
            <a:r>
              <a:rPr sz="9600" i="1" dirty="0" err="1"/>
              <a:t>secundario</a:t>
            </a:r>
            <a:r>
              <a:rPr sz="9600" i="1" dirty="0"/>
              <a:t>", "</a:t>
            </a:r>
            <a:r>
              <a:rPr sz="9600" i="1" dirty="0" err="1"/>
              <a:t>secundario</a:t>
            </a:r>
            <a:r>
              <a:rPr sz="9600" i="1" dirty="0"/>
              <a:t>", "</a:t>
            </a:r>
            <a:r>
              <a:rPr sz="9600" i="1" dirty="0" err="1"/>
              <a:t>universitario</a:t>
            </a:r>
            <a:r>
              <a:rPr sz="9600" i="1" dirty="0"/>
              <a:t>", "</a:t>
            </a:r>
            <a:r>
              <a:rPr sz="9600" i="1" dirty="0" err="1"/>
              <a:t>postgrado</a:t>
            </a:r>
            <a:r>
              <a:rPr sz="9600" i="1" dirty="0"/>
              <a:t>", "</a:t>
            </a:r>
            <a:r>
              <a:rPr sz="9600" i="1" dirty="0" err="1"/>
              <a:t>postgrado</a:t>
            </a:r>
            <a:r>
              <a:rPr sz="9600" i="1" dirty="0"/>
              <a:t>", "</a:t>
            </a:r>
            <a:r>
              <a:rPr sz="9600" i="1" dirty="0" err="1"/>
              <a:t>secundario</a:t>
            </a:r>
            <a:r>
              <a:rPr sz="9600" i="1" dirty="0"/>
              <a:t>"]</a:t>
            </a:r>
          </a:p>
          <a:p>
            <a:pPr lvl="1"/>
            <a:r>
              <a:rPr sz="9600" i="1" dirty="0" err="1"/>
              <a:t>tabla_contingencia</a:t>
            </a:r>
            <a:r>
              <a:rPr sz="9600" i="1" dirty="0"/>
              <a:t> = </a:t>
            </a:r>
            <a:r>
              <a:rPr sz="9600" i="1" dirty="0" err="1"/>
              <a:t>pd.crosstab</a:t>
            </a:r>
            <a:r>
              <a:rPr sz="9600" i="1" dirty="0"/>
              <a:t>(</a:t>
            </a:r>
            <a:r>
              <a:rPr sz="9600" i="1" dirty="0" err="1"/>
              <a:t>pd.Series</a:t>
            </a:r>
            <a:r>
              <a:rPr sz="9600" i="1" dirty="0"/>
              <a:t>(</a:t>
            </a:r>
            <a:r>
              <a:rPr sz="9600" i="1" dirty="0" err="1"/>
              <a:t>sexo</a:t>
            </a:r>
            <a:r>
              <a:rPr sz="9600" i="1" dirty="0"/>
              <a:t>), </a:t>
            </a:r>
            <a:r>
              <a:rPr sz="9600" i="1" dirty="0" err="1"/>
              <a:t>pd.Series</a:t>
            </a:r>
            <a:r>
              <a:rPr sz="9600" i="1" dirty="0"/>
              <a:t>(</a:t>
            </a:r>
            <a:r>
              <a:rPr sz="9600" i="1" dirty="0" err="1"/>
              <a:t>estudios</a:t>
            </a:r>
            <a:r>
              <a:rPr sz="9600" i="1" dirty="0"/>
              <a:t>))</a:t>
            </a:r>
          </a:p>
          <a:p>
            <a:pPr lvl="1"/>
            <a:r>
              <a:rPr sz="9600" i="1" dirty="0"/>
              <a:t>print(</a:t>
            </a:r>
            <a:r>
              <a:rPr sz="9600" i="1" dirty="0" err="1"/>
              <a:t>tabla_contingencia</a:t>
            </a:r>
            <a:r>
              <a:rPr sz="9600" i="1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7318"/>
            <a:ext cx="8229600" cy="1143000"/>
          </a:xfrm>
        </p:spPr>
        <p:txBody>
          <a:bodyPr/>
          <a:lstStyle/>
          <a:p>
            <a:r>
              <a:rPr lang="es-AR" dirty="0"/>
              <a:t>El </a:t>
            </a:r>
            <a:r>
              <a:rPr lang="es-AR" dirty="0" err="1"/>
              <a:t>dataset</a:t>
            </a:r>
            <a:r>
              <a:rPr lang="es-AR" dirty="0"/>
              <a:t> Iris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674558"/>
            <a:ext cx="8604353" cy="4317168"/>
          </a:xfrm>
        </p:spPr>
        <p:txBody>
          <a:bodyPr>
            <a:normAutofit fontScale="92500" lnSpcReduction="10000"/>
          </a:bodyPr>
          <a:lstStyle/>
          <a:p>
            <a:r>
              <a:rPr lang="es-ES" sz="2600" dirty="0"/>
              <a:t>Trabajaremos con un </a:t>
            </a:r>
            <a:r>
              <a:rPr lang="es-ES" sz="2600" dirty="0" err="1"/>
              <a:t>dataset</a:t>
            </a:r>
            <a:r>
              <a:rPr lang="es-ES" sz="2600" dirty="0"/>
              <a:t> muy conocido en análisis de datos llamado Iris.</a:t>
            </a:r>
          </a:p>
          <a:p>
            <a:r>
              <a:rPr lang="es-ES" sz="2600" dirty="0"/>
              <a:t>El </a:t>
            </a:r>
            <a:r>
              <a:rPr lang="es-ES" sz="2600" dirty="0" err="1"/>
              <a:t>dataset</a:t>
            </a:r>
            <a:r>
              <a:rPr lang="es-ES" sz="2600" dirty="0"/>
              <a:t> se compone de 150 observaciones de flores de la planta iris.</a:t>
            </a:r>
          </a:p>
          <a:p>
            <a:r>
              <a:rPr lang="es-ES" sz="2600" dirty="0"/>
              <a:t>Existen tres tipos de clases de flores iris: </a:t>
            </a:r>
            <a:r>
              <a:rPr lang="es-ES" sz="2600" b="1" dirty="0" err="1"/>
              <a:t>virginica</a:t>
            </a:r>
            <a:r>
              <a:rPr lang="es-ES" sz="2600" dirty="0"/>
              <a:t>, </a:t>
            </a:r>
            <a:r>
              <a:rPr lang="es-ES" sz="2600" b="1" dirty="0" err="1"/>
              <a:t>setosa</a:t>
            </a:r>
            <a:r>
              <a:rPr lang="es-ES" sz="2600" dirty="0"/>
              <a:t> y </a:t>
            </a:r>
            <a:r>
              <a:rPr lang="es-ES" sz="2600" b="1" dirty="0" err="1"/>
              <a:t>versicolor</a:t>
            </a:r>
            <a:r>
              <a:rPr lang="es-ES" sz="2600" dirty="0"/>
              <a:t>.</a:t>
            </a:r>
          </a:p>
          <a:p>
            <a:r>
              <a:rPr lang="es-ES" sz="2600" dirty="0"/>
              <a:t>Hay 50 observaciones de cada una.</a:t>
            </a:r>
          </a:p>
          <a:p>
            <a:r>
              <a:rPr lang="es-ES" sz="2600" dirty="0"/>
              <a:t>Las variables o atributos que se miden de cada flor son:</a:t>
            </a:r>
          </a:p>
          <a:p>
            <a:pPr marL="457200" lvl="1" indent="0">
              <a:buNone/>
            </a:pPr>
            <a:r>
              <a:rPr lang="es-ES" sz="2400" dirty="0"/>
              <a:t>1. El tipo de flor como variable categórica.</a:t>
            </a:r>
          </a:p>
          <a:p>
            <a:pPr marL="457200" lvl="1" indent="0">
              <a:buNone/>
            </a:pPr>
            <a:r>
              <a:rPr lang="es-ES" sz="2400" dirty="0"/>
              <a:t>2. El largo y el ancho del pétalo en cm como variables numéricas.</a:t>
            </a:r>
          </a:p>
          <a:p>
            <a:pPr marL="457200" lvl="1" indent="0">
              <a:buNone/>
            </a:pPr>
            <a:r>
              <a:rPr lang="es-ES" sz="2400" dirty="0"/>
              <a:t>3. El largo y el ancho del sépalo en cm como variables numéricas.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B1C9AD-8959-BA3D-7140-1DAD078B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89" y="4746794"/>
            <a:ext cx="1921061" cy="2086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4817"/>
            <a:ext cx="8229600" cy="4525963"/>
          </a:xfrm>
        </p:spPr>
        <p:txBody>
          <a:bodyPr>
            <a:normAutofit fontScale="85000" lnSpcReduction="10000"/>
          </a:bodyPr>
          <a:lstStyle/>
          <a:p>
            <a:endParaRPr dirty="0"/>
          </a:p>
          <a:p>
            <a:r>
              <a:rPr dirty="0"/>
              <a:t>El dataset se </a:t>
            </a:r>
            <a:r>
              <a:rPr dirty="0" err="1"/>
              <a:t>encuentra</a:t>
            </a:r>
            <a:r>
              <a:rPr dirty="0"/>
              <a:t> disponible </a:t>
            </a:r>
            <a:r>
              <a:rPr dirty="0" err="1"/>
              <a:t>en</a:t>
            </a:r>
            <a:r>
              <a:rPr dirty="0"/>
              <a:t> Python:</a:t>
            </a:r>
          </a:p>
          <a:p>
            <a:pPr lvl="1"/>
            <a:r>
              <a:rPr i="1" dirty="0"/>
              <a:t>from </a:t>
            </a:r>
            <a:r>
              <a:rPr i="1" dirty="0" err="1"/>
              <a:t>sklearn.datasets</a:t>
            </a:r>
            <a:r>
              <a:rPr i="1" dirty="0"/>
              <a:t> import </a:t>
            </a:r>
            <a:r>
              <a:rPr i="1" dirty="0" err="1"/>
              <a:t>load_iris</a:t>
            </a:r>
            <a:endParaRPr i="1" dirty="0"/>
          </a:p>
          <a:p>
            <a:pPr lvl="1"/>
            <a:r>
              <a:rPr i="1" dirty="0"/>
              <a:t>import pandas as pd</a:t>
            </a:r>
          </a:p>
          <a:p>
            <a:pPr lvl="1"/>
            <a:r>
              <a:rPr i="1" dirty="0"/>
              <a:t>iris = </a:t>
            </a:r>
            <a:r>
              <a:rPr i="1" dirty="0" err="1"/>
              <a:t>load_iris</a:t>
            </a:r>
            <a:r>
              <a:rPr i="1" dirty="0"/>
              <a:t>()</a:t>
            </a:r>
          </a:p>
          <a:p>
            <a:pPr lvl="1"/>
            <a:r>
              <a:rPr i="1" dirty="0" err="1"/>
              <a:t>df</a:t>
            </a:r>
            <a:r>
              <a:rPr i="1" dirty="0"/>
              <a:t> = </a:t>
            </a:r>
            <a:r>
              <a:rPr i="1" dirty="0" err="1"/>
              <a:t>pd.DataFrame</a:t>
            </a:r>
            <a:r>
              <a:rPr i="1" dirty="0"/>
              <a:t>(data=</a:t>
            </a:r>
            <a:r>
              <a:rPr i="1" dirty="0" err="1"/>
              <a:t>iris.data</a:t>
            </a:r>
            <a:r>
              <a:rPr i="1" dirty="0"/>
              <a:t>,</a:t>
            </a:r>
            <a:r>
              <a:rPr lang="es-AR" i="1" dirty="0"/>
              <a:t> </a:t>
            </a:r>
            <a:r>
              <a:rPr i="1" dirty="0"/>
              <a:t>columns=</a:t>
            </a:r>
            <a:r>
              <a:rPr i="1" dirty="0" err="1"/>
              <a:t>iris.feature_names</a:t>
            </a:r>
            <a:r>
              <a:rPr i="1" dirty="0"/>
              <a:t>)</a:t>
            </a:r>
          </a:p>
          <a:p>
            <a:pPr lvl="1"/>
            <a:r>
              <a:rPr i="1" dirty="0" err="1"/>
              <a:t>df.columns</a:t>
            </a:r>
            <a:r>
              <a:rPr i="1" dirty="0"/>
              <a:t>  # Para </a:t>
            </a:r>
            <a:r>
              <a:rPr i="1" dirty="0" err="1"/>
              <a:t>mostrar</a:t>
            </a:r>
            <a:r>
              <a:rPr i="1" dirty="0"/>
              <a:t> </a:t>
            </a:r>
            <a:r>
              <a:rPr i="1" dirty="0" err="1"/>
              <a:t>los</a:t>
            </a:r>
            <a:r>
              <a:rPr i="1" dirty="0"/>
              <a:t> </a:t>
            </a:r>
            <a:r>
              <a:rPr i="1" dirty="0" err="1"/>
              <a:t>nombres</a:t>
            </a:r>
            <a:r>
              <a:rPr i="1" dirty="0"/>
              <a:t> de las </a:t>
            </a:r>
            <a:r>
              <a:rPr i="1" dirty="0" err="1"/>
              <a:t>columnas</a:t>
            </a:r>
            <a:endParaRPr i="1" dirty="0"/>
          </a:p>
          <a:p>
            <a:r>
              <a:rPr dirty="0"/>
              <a:t>Para acceder a las variables </a:t>
            </a:r>
            <a:r>
              <a:rPr dirty="0" err="1"/>
              <a:t>directamente</a:t>
            </a:r>
            <a:r>
              <a:rPr dirty="0"/>
              <a:t> se </a:t>
            </a:r>
            <a:r>
              <a:rPr dirty="0" err="1"/>
              <a:t>puede</a:t>
            </a:r>
            <a:r>
              <a:rPr dirty="0"/>
              <a:t> usar:</a:t>
            </a:r>
          </a:p>
          <a:p>
            <a:pPr lvl="1"/>
            <a:r>
              <a:rPr i="1" dirty="0" err="1"/>
              <a:t>df</a:t>
            </a:r>
            <a:r>
              <a:rPr i="1" dirty="0"/>
              <a:t>['sepal length (cm)']  # </a:t>
            </a:r>
            <a:r>
              <a:rPr i="1" dirty="0" err="1"/>
              <a:t>Ejemplo</a:t>
            </a:r>
            <a:r>
              <a:rPr i="1" dirty="0"/>
              <a:t> de </a:t>
            </a:r>
            <a:r>
              <a:rPr i="1" dirty="0" err="1"/>
              <a:t>acceso</a:t>
            </a:r>
            <a:r>
              <a:rPr i="1" dirty="0"/>
              <a:t> a </a:t>
            </a:r>
            <a:r>
              <a:rPr i="1" dirty="0" err="1"/>
              <a:t>una</a:t>
            </a:r>
            <a:r>
              <a:rPr i="1" dirty="0"/>
              <a:t> variable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63662BB-CC38-15DA-4A22-F6206B3C1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37" y="0"/>
            <a:ext cx="6165099" cy="2674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Estadísticas</a:t>
            </a:r>
            <a:r>
              <a:rPr dirty="0"/>
              <a:t> de </a:t>
            </a:r>
            <a:r>
              <a:rPr dirty="0" err="1"/>
              <a:t>Resumen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5290"/>
            <a:ext cx="8229600" cy="4525963"/>
          </a:xfrm>
        </p:spPr>
        <p:txBody>
          <a:bodyPr>
            <a:noAutofit/>
          </a:bodyPr>
          <a:lstStyle/>
          <a:p>
            <a:r>
              <a:rPr sz="2700" dirty="0"/>
              <a:t>Las </a:t>
            </a:r>
            <a:r>
              <a:rPr sz="2700" dirty="0" err="1"/>
              <a:t>estadísticas</a:t>
            </a:r>
            <a:r>
              <a:rPr sz="2700" dirty="0"/>
              <a:t> de </a:t>
            </a:r>
            <a:r>
              <a:rPr sz="2700" dirty="0" err="1"/>
              <a:t>resumen</a:t>
            </a:r>
            <a:r>
              <a:rPr sz="2700" dirty="0"/>
              <a:t> son </a:t>
            </a:r>
            <a:r>
              <a:rPr sz="2700" dirty="0" err="1"/>
              <a:t>valores</a:t>
            </a:r>
            <a:r>
              <a:rPr sz="2700" dirty="0"/>
              <a:t> que </a:t>
            </a:r>
            <a:r>
              <a:rPr sz="2700" dirty="0" err="1"/>
              <a:t>explican</a:t>
            </a:r>
            <a:r>
              <a:rPr sz="2700" dirty="0"/>
              <a:t> </a:t>
            </a:r>
            <a:r>
              <a:rPr sz="2700" dirty="0" err="1"/>
              <a:t>propiedades</a:t>
            </a:r>
            <a:r>
              <a:rPr sz="2700" dirty="0"/>
              <a:t> de </a:t>
            </a:r>
            <a:r>
              <a:rPr sz="2700" dirty="0" err="1"/>
              <a:t>los</a:t>
            </a:r>
            <a:r>
              <a:rPr sz="2700" dirty="0"/>
              <a:t> </a:t>
            </a:r>
            <a:r>
              <a:rPr sz="2700" dirty="0" err="1"/>
              <a:t>datos</a:t>
            </a:r>
            <a:r>
              <a:rPr sz="2700" dirty="0"/>
              <a:t>.</a:t>
            </a:r>
          </a:p>
          <a:p>
            <a:r>
              <a:rPr sz="2700" dirty="0" err="1"/>
              <a:t>Algunas</a:t>
            </a:r>
            <a:r>
              <a:rPr sz="2700" dirty="0"/>
              <a:t> de </a:t>
            </a:r>
            <a:r>
              <a:rPr sz="2700" dirty="0" err="1"/>
              <a:t>estas</a:t>
            </a:r>
            <a:r>
              <a:rPr sz="2700" dirty="0"/>
              <a:t> </a:t>
            </a:r>
            <a:r>
              <a:rPr sz="2700" dirty="0" err="1"/>
              <a:t>propiedades</a:t>
            </a:r>
            <a:r>
              <a:rPr sz="2700" dirty="0"/>
              <a:t> </a:t>
            </a:r>
            <a:r>
              <a:rPr sz="2700" dirty="0" err="1"/>
              <a:t>incluyen</a:t>
            </a:r>
            <a:r>
              <a:rPr sz="2700" dirty="0"/>
              <a:t>: </a:t>
            </a:r>
            <a:r>
              <a:rPr sz="2700" b="1" dirty="0" err="1"/>
              <a:t>frecuencias</a:t>
            </a:r>
            <a:r>
              <a:rPr sz="2700" dirty="0"/>
              <a:t>, </a:t>
            </a:r>
            <a:r>
              <a:rPr sz="2700" b="1" dirty="0" err="1"/>
              <a:t>medidas</a:t>
            </a:r>
            <a:r>
              <a:rPr sz="2700" b="1" dirty="0"/>
              <a:t> de </a:t>
            </a:r>
            <a:r>
              <a:rPr sz="2700" b="1" dirty="0" err="1"/>
              <a:t>tendencia</a:t>
            </a:r>
            <a:r>
              <a:rPr sz="2700" b="1" dirty="0"/>
              <a:t> central </a:t>
            </a:r>
            <a:r>
              <a:rPr sz="2700" dirty="0"/>
              <a:t>y </a:t>
            </a:r>
            <a:r>
              <a:rPr sz="2700" b="1" dirty="0" err="1"/>
              <a:t>dispersión</a:t>
            </a:r>
            <a:r>
              <a:rPr sz="2700" dirty="0"/>
              <a:t>.</a:t>
            </a:r>
          </a:p>
          <a:p>
            <a:r>
              <a:rPr sz="2700" dirty="0" err="1"/>
              <a:t>Ejemplos</a:t>
            </a:r>
            <a:r>
              <a:rPr sz="2700" dirty="0"/>
              <a:t>:</a:t>
            </a:r>
          </a:p>
          <a:p>
            <a:pPr lvl="1"/>
            <a:r>
              <a:rPr sz="2400" b="1" dirty="0" err="1"/>
              <a:t>Tendencia</a:t>
            </a:r>
            <a:r>
              <a:rPr sz="2400" b="1" dirty="0"/>
              <a:t> central</a:t>
            </a:r>
            <a:r>
              <a:rPr sz="2400" dirty="0"/>
              <a:t>: media, </a:t>
            </a:r>
            <a:r>
              <a:rPr sz="2400" dirty="0" err="1"/>
              <a:t>mediana</a:t>
            </a:r>
            <a:r>
              <a:rPr sz="2400" dirty="0"/>
              <a:t>, </a:t>
            </a:r>
            <a:r>
              <a:rPr sz="2400" dirty="0" err="1"/>
              <a:t>moda</a:t>
            </a:r>
            <a:r>
              <a:rPr sz="2400" dirty="0"/>
              <a:t>.</a:t>
            </a:r>
          </a:p>
          <a:p>
            <a:pPr lvl="1"/>
            <a:r>
              <a:rPr sz="2400" b="1" dirty="0" err="1"/>
              <a:t>Dispersión</a:t>
            </a:r>
            <a:r>
              <a:rPr sz="2400" dirty="0"/>
              <a:t>: </a:t>
            </a:r>
            <a:r>
              <a:rPr sz="2400" dirty="0" err="1"/>
              <a:t>miden</a:t>
            </a:r>
            <a:r>
              <a:rPr sz="2400" dirty="0"/>
              <a:t> la </a:t>
            </a:r>
            <a:r>
              <a:rPr sz="2400" dirty="0" err="1"/>
              <a:t>variabilidad</a:t>
            </a:r>
            <a:r>
              <a:rPr sz="2400" dirty="0"/>
              <a:t> de </a:t>
            </a:r>
            <a:r>
              <a:rPr sz="2400" dirty="0" err="1"/>
              <a:t>los</a:t>
            </a:r>
            <a:r>
              <a:rPr sz="2400" dirty="0"/>
              <a:t> </a:t>
            </a:r>
            <a:r>
              <a:rPr sz="2400" dirty="0" err="1"/>
              <a:t>datos</a:t>
            </a:r>
            <a:r>
              <a:rPr sz="2400" dirty="0"/>
              <a:t>, </a:t>
            </a:r>
            <a:r>
              <a:rPr sz="2400" dirty="0" err="1"/>
              <a:t>como</a:t>
            </a:r>
            <a:r>
              <a:rPr sz="2400" dirty="0"/>
              <a:t> la </a:t>
            </a:r>
            <a:r>
              <a:rPr sz="2400" dirty="0" err="1"/>
              <a:t>desviación</a:t>
            </a:r>
            <a:r>
              <a:rPr sz="2400" dirty="0"/>
              <a:t> </a:t>
            </a:r>
            <a:r>
              <a:rPr sz="2400" dirty="0" err="1"/>
              <a:t>estándar</a:t>
            </a:r>
            <a:r>
              <a:rPr sz="2400" dirty="0"/>
              <a:t>, </a:t>
            </a:r>
            <a:r>
              <a:rPr sz="2400" dirty="0" err="1"/>
              <a:t>el</a:t>
            </a:r>
            <a:r>
              <a:rPr sz="2400" dirty="0"/>
              <a:t> </a:t>
            </a:r>
            <a:r>
              <a:rPr sz="2400" dirty="0" err="1"/>
              <a:t>rango</a:t>
            </a:r>
            <a:r>
              <a:rPr sz="2400" dirty="0"/>
              <a:t>, etc.</a:t>
            </a:r>
          </a:p>
          <a:p>
            <a:r>
              <a:rPr sz="2700" dirty="0"/>
              <a:t>La mayor </a:t>
            </a:r>
            <a:r>
              <a:rPr sz="2700" dirty="0" err="1"/>
              <a:t>parte</a:t>
            </a:r>
            <a:r>
              <a:rPr sz="2700" dirty="0"/>
              <a:t> de las </a:t>
            </a:r>
            <a:r>
              <a:rPr sz="2700" dirty="0" err="1"/>
              <a:t>estadísticas</a:t>
            </a:r>
            <a:r>
              <a:rPr sz="2700" dirty="0"/>
              <a:t> de </a:t>
            </a:r>
            <a:r>
              <a:rPr sz="2700" dirty="0" err="1"/>
              <a:t>resumen</a:t>
            </a:r>
            <a:r>
              <a:rPr sz="2700" dirty="0"/>
              <a:t> se </a:t>
            </a:r>
            <a:r>
              <a:rPr sz="2700" dirty="0" err="1"/>
              <a:t>pueden</a:t>
            </a:r>
            <a:r>
              <a:rPr sz="2700" dirty="0"/>
              <a:t> </a:t>
            </a:r>
            <a:r>
              <a:rPr sz="2700" dirty="0" err="1"/>
              <a:t>calcular</a:t>
            </a:r>
            <a:r>
              <a:rPr sz="2700" dirty="0"/>
              <a:t> </a:t>
            </a:r>
            <a:r>
              <a:rPr sz="2700" dirty="0" err="1"/>
              <a:t>haciendo</a:t>
            </a:r>
            <a:r>
              <a:rPr sz="2700" dirty="0"/>
              <a:t> </a:t>
            </a:r>
            <a:r>
              <a:rPr sz="2700" dirty="0" err="1"/>
              <a:t>una</a:t>
            </a:r>
            <a:r>
              <a:rPr sz="2700" dirty="0"/>
              <a:t> sola </a:t>
            </a:r>
            <a:r>
              <a:rPr sz="2700" dirty="0" err="1"/>
              <a:t>pasada</a:t>
            </a:r>
            <a:r>
              <a:rPr sz="2700" dirty="0"/>
              <a:t> </a:t>
            </a:r>
            <a:r>
              <a:rPr sz="2700" dirty="0" err="1"/>
              <a:t>por</a:t>
            </a:r>
            <a:r>
              <a:rPr sz="2700" dirty="0"/>
              <a:t> </a:t>
            </a:r>
            <a:r>
              <a:rPr sz="2700" dirty="0" err="1"/>
              <a:t>los</a:t>
            </a:r>
            <a:r>
              <a:rPr sz="2700" dirty="0"/>
              <a:t> </a:t>
            </a:r>
            <a:r>
              <a:rPr sz="2700" dirty="0" err="1"/>
              <a:t>datos</a:t>
            </a:r>
            <a:r>
              <a:rPr lang="es-AR" sz="2700" dirty="0"/>
              <a:t> (para variables categóricas la estadística de resumen se basa en el </a:t>
            </a:r>
            <a:r>
              <a:rPr lang="es-AR" sz="2700" b="1" dirty="0"/>
              <a:t>conteo</a:t>
            </a:r>
            <a:r>
              <a:rPr lang="es-AR" sz="2700" dirty="0"/>
              <a:t>)</a:t>
            </a:r>
            <a:r>
              <a:rPr sz="27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08"/>
            <a:ext cx="8229600" cy="1143000"/>
          </a:xfrm>
        </p:spPr>
        <p:txBody>
          <a:bodyPr/>
          <a:lstStyle/>
          <a:p>
            <a:r>
              <a:rPr dirty="0" err="1"/>
              <a:t>Frecuencia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1046"/>
            <a:ext cx="8229600" cy="5746954"/>
          </a:xfrm>
        </p:spPr>
        <p:txBody>
          <a:bodyPr>
            <a:normAutofit fontScale="70000" lnSpcReduction="20000"/>
          </a:bodyPr>
          <a:lstStyle/>
          <a:p>
            <a:r>
              <a:rPr sz="3400" dirty="0"/>
              <a:t>La </a:t>
            </a:r>
            <a:r>
              <a:rPr sz="3400" dirty="0" err="1"/>
              <a:t>frecuencia</a:t>
            </a:r>
            <a:r>
              <a:rPr sz="3400" dirty="0"/>
              <a:t> de un valor de </a:t>
            </a:r>
            <a:r>
              <a:rPr sz="3400" dirty="0" err="1"/>
              <a:t>atributo</a:t>
            </a:r>
            <a:r>
              <a:rPr sz="3400" dirty="0"/>
              <a:t> es </a:t>
            </a:r>
            <a:r>
              <a:rPr sz="3400" dirty="0" err="1"/>
              <a:t>el</a:t>
            </a:r>
            <a:r>
              <a:rPr sz="3400" dirty="0"/>
              <a:t> </a:t>
            </a:r>
            <a:r>
              <a:rPr sz="3400" dirty="0" err="1"/>
              <a:t>porcentaje</a:t>
            </a:r>
            <a:r>
              <a:rPr sz="3400" dirty="0"/>
              <a:t> de </a:t>
            </a:r>
            <a:r>
              <a:rPr sz="3400" dirty="0" err="1"/>
              <a:t>veces</a:t>
            </a:r>
            <a:r>
              <a:rPr sz="3400" dirty="0"/>
              <a:t> que </a:t>
            </a:r>
            <a:r>
              <a:rPr sz="3400" dirty="0" err="1"/>
              <a:t>éste</a:t>
            </a:r>
            <a:r>
              <a:rPr sz="3400" dirty="0"/>
              <a:t> es </a:t>
            </a:r>
            <a:r>
              <a:rPr sz="3400" dirty="0" err="1"/>
              <a:t>observado</a:t>
            </a:r>
            <a:r>
              <a:rPr sz="3400" dirty="0"/>
              <a:t>.</a:t>
            </a:r>
          </a:p>
          <a:p>
            <a:r>
              <a:rPr sz="3400" dirty="0" err="1"/>
              <a:t>En</a:t>
            </a:r>
            <a:r>
              <a:rPr sz="3400" dirty="0"/>
              <a:t> Python </a:t>
            </a:r>
            <a:r>
              <a:rPr sz="3400" dirty="0" err="1"/>
              <a:t>podemos</a:t>
            </a:r>
            <a:r>
              <a:rPr sz="3400" dirty="0"/>
              <a:t> </a:t>
            </a:r>
            <a:r>
              <a:rPr sz="3400" dirty="0" err="1"/>
              <a:t>contar</a:t>
            </a:r>
            <a:r>
              <a:rPr sz="3400" dirty="0"/>
              <a:t> las </a:t>
            </a:r>
            <a:r>
              <a:rPr sz="3400" dirty="0" err="1"/>
              <a:t>frecuencias</a:t>
            </a:r>
            <a:r>
              <a:rPr sz="3400" dirty="0"/>
              <a:t> de </a:t>
            </a:r>
            <a:r>
              <a:rPr sz="3400" dirty="0" err="1"/>
              <a:t>aparición</a:t>
            </a:r>
            <a:r>
              <a:rPr sz="3400" dirty="0"/>
              <a:t> de </a:t>
            </a:r>
            <a:r>
              <a:rPr sz="3400" dirty="0" err="1"/>
              <a:t>cada</a:t>
            </a:r>
            <a:r>
              <a:rPr sz="3400" dirty="0"/>
              <a:t> valor </a:t>
            </a:r>
            <a:r>
              <a:rPr sz="3400" dirty="0" err="1"/>
              <a:t>distinto</a:t>
            </a:r>
            <a:r>
              <a:rPr sz="3400" dirty="0"/>
              <a:t> de un vector </a:t>
            </a:r>
            <a:r>
              <a:rPr sz="3400" dirty="0" err="1"/>
              <a:t>usando</a:t>
            </a:r>
            <a:r>
              <a:rPr sz="3400" dirty="0"/>
              <a:t> </a:t>
            </a:r>
            <a:r>
              <a:rPr sz="3400" dirty="0" err="1"/>
              <a:t>el</a:t>
            </a:r>
            <a:r>
              <a:rPr sz="3400" dirty="0"/>
              <a:t> </a:t>
            </a:r>
            <a:r>
              <a:rPr sz="3400" dirty="0" err="1"/>
              <a:t>comando</a:t>
            </a:r>
            <a:r>
              <a:rPr sz="3400" dirty="0"/>
              <a:t> </a:t>
            </a:r>
            <a:r>
              <a:rPr sz="3400" dirty="0" err="1"/>
              <a:t>value_counts</a:t>
            </a:r>
            <a:r>
              <a:rPr sz="3400" dirty="0"/>
              <a:t>():</a:t>
            </a:r>
          </a:p>
          <a:p>
            <a:pPr marL="457200" lvl="1" indent="0">
              <a:buNone/>
            </a:pPr>
            <a:r>
              <a:rPr sz="3400" dirty="0"/>
              <a:t>1. </a:t>
            </a:r>
            <a:r>
              <a:rPr sz="3400" dirty="0" err="1"/>
              <a:t>Contar</a:t>
            </a:r>
            <a:r>
              <a:rPr sz="3400" dirty="0"/>
              <a:t> las </a:t>
            </a:r>
            <a:r>
              <a:rPr sz="3400" dirty="0" err="1"/>
              <a:t>frecuencias</a:t>
            </a:r>
            <a:r>
              <a:rPr sz="3400" dirty="0"/>
              <a:t> de </a:t>
            </a:r>
            <a:r>
              <a:rPr sz="3400" dirty="0" err="1"/>
              <a:t>cada</a:t>
            </a:r>
            <a:r>
              <a:rPr sz="3400" dirty="0"/>
              <a:t> </a:t>
            </a:r>
            <a:r>
              <a:rPr sz="3400" dirty="0" err="1"/>
              <a:t>especie</a:t>
            </a:r>
            <a:r>
              <a:rPr sz="3400" dirty="0"/>
              <a:t> </a:t>
            </a:r>
            <a:r>
              <a:rPr sz="3400" dirty="0" err="1"/>
              <a:t>en</a:t>
            </a:r>
            <a:r>
              <a:rPr sz="3400" dirty="0"/>
              <a:t> </a:t>
            </a:r>
            <a:r>
              <a:rPr sz="3400" dirty="0" err="1"/>
              <a:t>el</a:t>
            </a:r>
            <a:r>
              <a:rPr sz="3400" dirty="0"/>
              <a:t> dataset Iris:</a:t>
            </a:r>
          </a:p>
          <a:p>
            <a:pPr lvl="1">
              <a:lnSpc>
                <a:spcPct val="110000"/>
              </a:lnSpc>
            </a:pPr>
            <a:r>
              <a:rPr sz="3100" i="1" dirty="0" err="1"/>
              <a:t>species_counts</a:t>
            </a:r>
            <a:r>
              <a:rPr sz="3100" i="1" dirty="0"/>
              <a:t> = </a:t>
            </a:r>
            <a:r>
              <a:rPr sz="3100" i="1" dirty="0" err="1"/>
              <a:t>df</a:t>
            </a:r>
            <a:r>
              <a:rPr sz="3100" i="1" dirty="0"/>
              <a:t>['species'].</a:t>
            </a:r>
            <a:r>
              <a:rPr sz="3100" i="1" dirty="0" err="1"/>
              <a:t>value_counts</a:t>
            </a:r>
            <a:r>
              <a:rPr sz="3100" i="1" dirty="0"/>
              <a:t>()</a:t>
            </a:r>
          </a:p>
          <a:p>
            <a:pPr lvl="1">
              <a:lnSpc>
                <a:spcPct val="110000"/>
              </a:lnSpc>
            </a:pPr>
            <a:r>
              <a:rPr sz="3100" i="1" dirty="0"/>
              <a:t>print(</a:t>
            </a:r>
            <a:r>
              <a:rPr sz="3100" i="1" dirty="0" err="1"/>
              <a:t>species_counts</a:t>
            </a:r>
            <a:r>
              <a:rPr sz="3100" i="1" dirty="0"/>
              <a:t>)</a:t>
            </a:r>
          </a:p>
          <a:p>
            <a:pPr marL="457200" lvl="1" indent="0">
              <a:buNone/>
            </a:pPr>
            <a:r>
              <a:rPr sz="3400" dirty="0"/>
              <a:t>2. </a:t>
            </a:r>
            <a:r>
              <a:rPr sz="3400" dirty="0" err="1"/>
              <a:t>Contar</a:t>
            </a:r>
            <a:r>
              <a:rPr sz="3400" dirty="0"/>
              <a:t> las </a:t>
            </a:r>
            <a:r>
              <a:rPr sz="3400" dirty="0" err="1"/>
              <a:t>frecuencias</a:t>
            </a:r>
            <a:r>
              <a:rPr sz="3400" dirty="0"/>
              <a:t> de </a:t>
            </a:r>
            <a:r>
              <a:rPr sz="3400" dirty="0" err="1"/>
              <a:t>los</a:t>
            </a:r>
            <a:r>
              <a:rPr sz="3400" dirty="0"/>
              <a:t> </a:t>
            </a:r>
            <a:r>
              <a:rPr sz="3400" dirty="0" err="1"/>
              <a:t>valores</a:t>
            </a:r>
            <a:r>
              <a:rPr sz="3400" dirty="0"/>
              <a:t> </a:t>
            </a:r>
            <a:r>
              <a:rPr sz="3400" dirty="0" err="1"/>
              <a:t>en</a:t>
            </a:r>
            <a:r>
              <a:rPr sz="3400" dirty="0"/>
              <a:t> un vector:</a:t>
            </a:r>
          </a:p>
          <a:p>
            <a:pPr lvl="1">
              <a:lnSpc>
                <a:spcPct val="110000"/>
              </a:lnSpc>
            </a:pPr>
            <a:r>
              <a:rPr sz="3100" i="1" dirty="0" err="1"/>
              <a:t>vec</a:t>
            </a:r>
            <a:r>
              <a:rPr sz="3100" i="1" dirty="0"/>
              <a:t> = </a:t>
            </a:r>
            <a:r>
              <a:rPr sz="3100" i="1" dirty="0" err="1"/>
              <a:t>pd.Series</a:t>
            </a:r>
            <a:r>
              <a:rPr sz="3100" i="1" dirty="0"/>
              <a:t>([1,1,1,0,0,3,3,3,2])</a:t>
            </a:r>
          </a:p>
          <a:p>
            <a:pPr lvl="1">
              <a:lnSpc>
                <a:spcPct val="110000"/>
              </a:lnSpc>
            </a:pPr>
            <a:r>
              <a:rPr sz="3100" i="1" dirty="0" err="1"/>
              <a:t>vec_counts</a:t>
            </a:r>
            <a:r>
              <a:rPr sz="3100" i="1" dirty="0"/>
              <a:t> = </a:t>
            </a:r>
            <a:r>
              <a:rPr sz="3100" i="1" dirty="0" err="1"/>
              <a:t>vec.value_counts</a:t>
            </a:r>
            <a:r>
              <a:rPr sz="3100" i="1" dirty="0"/>
              <a:t>()</a:t>
            </a:r>
          </a:p>
          <a:p>
            <a:pPr lvl="1">
              <a:lnSpc>
                <a:spcPct val="110000"/>
              </a:lnSpc>
            </a:pPr>
            <a:r>
              <a:rPr sz="3100" i="1" dirty="0"/>
              <a:t>print(</a:t>
            </a:r>
            <a:r>
              <a:rPr sz="3100" i="1" dirty="0" err="1"/>
              <a:t>vec_counts</a:t>
            </a:r>
            <a:r>
              <a:rPr sz="3100" i="1" dirty="0"/>
              <a:t>)</a:t>
            </a:r>
          </a:p>
          <a:p>
            <a:pPr marL="457200" lvl="1" indent="0">
              <a:buNone/>
            </a:pPr>
            <a:r>
              <a:rPr sz="3400" dirty="0"/>
              <a:t>3. </a:t>
            </a:r>
            <a:r>
              <a:rPr sz="3400" dirty="0" err="1"/>
              <a:t>Calcular</a:t>
            </a:r>
            <a:r>
              <a:rPr sz="3400" dirty="0"/>
              <a:t> las </a:t>
            </a:r>
            <a:r>
              <a:rPr sz="3400" dirty="0" err="1"/>
              <a:t>frecuencias</a:t>
            </a:r>
            <a:r>
              <a:rPr sz="3400" dirty="0"/>
              <a:t> </a:t>
            </a:r>
            <a:r>
              <a:rPr sz="3400" dirty="0" err="1"/>
              <a:t>porcentuales</a:t>
            </a:r>
            <a:r>
              <a:rPr sz="3400" dirty="0"/>
              <a:t> del vector:</a:t>
            </a:r>
          </a:p>
          <a:p>
            <a:pPr lvl="1">
              <a:lnSpc>
                <a:spcPct val="110000"/>
              </a:lnSpc>
            </a:pPr>
            <a:r>
              <a:rPr sz="3100" i="1" dirty="0" err="1"/>
              <a:t>vec_percent</a:t>
            </a:r>
            <a:r>
              <a:rPr sz="3100" i="1" dirty="0"/>
              <a:t> = </a:t>
            </a:r>
            <a:r>
              <a:rPr sz="3100" i="1" dirty="0" err="1"/>
              <a:t>vec.value_counts</a:t>
            </a:r>
            <a:r>
              <a:rPr sz="3100" i="1" dirty="0"/>
              <a:t>(normalize=True)</a:t>
            </a:r>
            <a:r>
              <a:rPr lang="es-AR" sz="3100" i="1" dirty="0"/>
              <a:t> # puede multiplicarse * 100</a:t>
            </a:r>
            <a:endParaRPr sz="3100" i="1" dirty="0"/>
          </a:p>
          <a:p>
            <a:pPr lvl="1">
              <a:lnSpc>
                <a:spcPct val="110000"/>
              </a:lnSpc>
            </a:pPr>
            <a:r>
              <a:rPr sz="3100" i="1" dirty="0"/>
              <a:t>print(</a:t>
            </a:r>
            <a:r>
              <a:rPr sz="3100" i="1" dirty="0" err="1"/>
              <a:t>vec_percent</a:t>
            </a:r>
            <a:r>
              <a:rPr sz="3100" i="1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9536"/>
            <a:ext cx="8229600" cy="5383826"/>
          </a:xfrm>
        </p:spPr>
        <p:txBody>
          <a:bodyPr>
            <a:normAutofit fontScale="92500" lnSpcReduction="20000"/>
          </a:bodyPr>
          <a:lstStyle/>
          <a:p>
            <a:r>
              <a:rPr sz="3000" dirty="0"/>
              <a:t>La </a:t>
            </a:r>
            <a:r>
              <a:rPr sz="3000" dirty="0" err="1"/>
              <a:t>moda</a:t>
            </a:r>
            <a:r>
              <a:rPr sz="3000" dirty="0"/>
              <a:t> de un </a:t>
            </a:r>
            <a:r>
              <a:rPr sz="3000" dirty="0" err="1"/>
              <a:t>atributo</a:t>
            </a:r>
            <a:r>
              <a:rPr sz="3000" dirty="0"/>
              <a:t> es </a:t>
            </a:r>
            <a:r>
              <a:rPr sz="3000" dirty="0" err="1"/>
              <a:t>el</a:t>
            </a:r>
            <a:r>
              <a:rPr sz="3000" dirty="0"/>
              <a:t> valor </a:t>
            </a:r>
            <a:r>
              <a:rPr sz="3000" dirty="0" err="1"/>
              <a:t>más</a:t>
            </a:r>
            <a:r>
              <a:rPr sz="3000" dirty="0"/>
              <a:t> </a:t>
            </a:r>
            <a:r>
              <a:rPr sz="3000" dirty="0" err="1"/>
              <a:t>frecuente</a:t>
            </a:r>
            <a:r>
              <a:rPr sz="3000" dirty="0"/>
              <a:t> </a:t>
            </a:r>
            <a:r>
              <a:rPr sz="3000" dirty="0" err="1"/>
              <a:t>observado</a:t>
            </a:r>
            <a:r>
              <a:rPr sz="3000" dirty="0"/>
              <a:t>.</a:t>
            </a:r>
          </a:p>
          <a:p>
            <a:r>
              <a:rPr sz="3000" dirty="0" err="1"/>
              <a:t>En</a:t>
            </a:r>
            <a:r>
              <a:rPr sz="3000" dirty="0"/>
              <a:t> Python, </a:t>
            </a:r>
            <a:r>
              <a:rPr sz="3000" dirty="0" err="1"/>
              <a:t>podemos</a:t>
            </a:r>
            <a:r>
              <a:rPr sz="3000" dirty="0"/>
              <a:t> </a:t>
            </a:r>
            <a:r>
              <a:rPr sz="3000" dirty="0" err="1"/>
              <a:t>calcular</a:t>
            </a:r>
            <a:r>
              <a:rPr sz="3000" dirty="0"/>
              <a:t> la </a:t>
            </a:r>
            <a:r>
              <a:rPr sz="3000" dirty="0" err="1"/>
              <a:t>moda</a:t>
            </a:r>
            <a:r>
              <a:rPr sz="3000" dirty="0"/>
              <a:t> </a:t>
            </a:r>
            <a:r>
              <a:rPr sz="3000" dirty="0" err="1"/>
              <a:t>usando</a:t>
            </a:r>
            <a:r>
              <a:rPr sz="3000" dirty="0"/>
              <a:t> </a:t>
            </a:r>
            <a:r>
              <a:rPr sz="3000" dirty="0" err="1"/>
              <a:t>el</a:t>
            </a:r>
            <a:r>
              <a:rPr sz="3000" dirty="0"/>
              <a:t> </a:t>
            </a:r>
            <a:r>
              <a:rPr sz="3000" dirty="0" err="1"/>
              <a:t>método</a:t>
            </a:r>
            <a:r>
              <a:rPr sz="3000" dirty="0"/>
              <a:t> mode() de pandas:</a:t>
            </a:r>
          </a:p>
          <a:p>
            <a:pPr marL="0" indent="0">
              <a:buNone/>
            </a:pPr>
            <a:r>
              <a:rPr lang="es-AR" sz="2600" dirty="0"/>
              <a:t>	</a:t>
            </a:r>
            <a:r>
              <a:rPr lang="es-AR" sz="2800" dirty="0"/>
              <a:t>1. </a:t>
            </a:r>
            <a:r>
              <a:rPr sz="2800" dirty="0" err="1"/>
              <a:t>Ejemplo</a:t>
            </a:r>
            <a:r>
              <a:rPr sz="2800" dirty="0"/>
              <a:t> con un vector:</a:t>
            </a:r>
          </a:p>
          <a:p>
            <a:pPr lvl="1"/>
            <a:r>
              <a:rPr sz="2600" i="1" dirty="0" err="1"/>
              <a:t>vec</a:t>
            </a:r>
            <a:r>
              <a:rPr sz="2600" i="1" dirty="0"/>
              <a:t> = </a:t>
            </a:r>
            <a:r>
              <a:rPr sz="2600" i="1" dirty="0" err="1"/>
              <a:t>pd.Series</a:t>
            </a:r>
            <a:r>
              <a:rPr sz="2600" i="1" dirty="0"/>
              <a:t>([1, 1, 1, 0, 0, 3, 3, 3, 2])</a:t>
            </a:r>
          </a:p>
          <a:p>
            <a:pPr lvl="1"/>
            <a:r>
              <a:rPr sz="2600" i="1" dirty="0" err="1"/>
              <a:t>mode_vec</a:t>
            </a:r>
            <a:r>
              <a:rPr sz="2600" i="1" dirty="0"/>
              <a:t> = </a:t>
            </a:r>
            <a:r>
              <a:rPr sz="2600" i="1" dirty="0" err="1"/>
              <a:t>my_mode</a:t>
            </a:r>
            <a:r>
              <a:rPr sz="2600" i="1" dirty="0"/>
              <a:t>(</a:t>
            </a:r>
            <a:r>
              <a:rPr sz="2600" i="1" dirty="0" err="1"/>
              <a:t>vec</a:t>
            </a:r>
            <a:r>
              <a:rPr sz="2600" i="1" dirty="0"/>
              <a:t>)</a:t>
            </a:r>
          </a:p>
          <a:p>
            <a:pPr lvl="1"/>
            <a:r>
              <a:rPr sz="2600" i="1" dirty="0"/>
              <a:t>print(</a:t>
            </a:r>
            <a:r>
              <a:rPr sz="2600" i="1" dirty="0" err="1"/>
              <a:t>mode_vec</a:t>
            </a:r>
            <a:r>
              <a:rPr sz="2600" i="1" dirty="0"/>
              <a:t>)</a:t>
            </a:r>
          </a:p>
          <a:p>
            <a:pPr marL="400050" lvl="1" indent="0">
              <a:buNone/>
            </a:pPr>
            <a:r>
              <a:rPr lang="es-AR" dirty="0"/>
              <a:t>2. </a:t>
            </a:r>
            <a:r>
              <a:rPr dirty="0" err="1"/>
              <a:t>Ejemplo</a:t>
            </a:r>
            <a:r>
              <a:rPr dirty="0"/>
              <a:t> con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columna</a:t>
            </a:r>
            <a:r>
              <a:rPr dirty="0"/>
              <a:t> del dataset Iris:</a:t>
            </a:r>
          </a:p>
          <a:p>
            <a:pPr lvl="1"/>
            <a:r>
              <a:rPr sz="2600" i="1" dirty="0" err="1"/>
              <a:t>mode_sepal_length</a:t>
            </a:r>
            <a:r>
              <a:rPr sz="2600" i="1" dirty="0"/>
              <a:t> = </a:t>
            </a:r>
            <a:r>
              <a:rPr lang="en-US" sz="2600" i="1" dirty="0" err="1"/>
              <a:t>df</a:t>
            </a:r>
            <a:r>
              <a:rPr lang="en-US" sz="2600" i="1" dirty="0"/>
              <a:t>['sepal length (cm)'].mode()</a:t>
            </a:r>
            <a:endParaRPr sz="2600" i="1" dirty="0"/>
          </a:p>
          <a:p>
            <a:pPr lvl="1"/>
            <a:r>
              <a:rPr sz="2600" i="1" dirty="0"/>
              <a:t>print(</a:t>
            </a:r>
            <a:r>
              <a:rPr sz="2600" i="1" dirty="0" err="1"/>
              <a:t>mode_sepal_length</a:t>
            </a:r>
            <a:r>
              <a:rPr sz="2600" i="1" dirty="0"/>
              <a:t>)</a:t>
            </a:r>
            <a:endParaRPr lang="es-ES" sz="2600" i="1" dirty="0"/>
          </a:p>
          <a:p>
            <a:pPr marL="342900" lvl="1" indent="-342900">
              <a:buFont typeface="Arial"/>
              <a:buChar char="•"/>
            </a:pPr>
            <a:r>
              <a:rPr lang="es-AR" sz="3100" dirty="0"/>
              <a:t>Generalmente usamos la frecuencia y la moda para estudiar variables categóricas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2429"/>
            <a:ext cx="8229600" cy="1143000"/>
          </a:xfrm>
        </p:spPr>
        <p:txBody>
          <a:bodyPr/>
          <a:lstStyle/>
          <a:p>
            <a:r>
              <a:rPr dirty="0" err="1"/>
              <a:t>Medidas</a:t>
            </a:r>
            <a:r>
              <a:rPr dirty="0"/>
              <a:t> de </a:t>
            </a:r>
            <a:r>
              <a:rPr dirty="0" err="1"/>
              <a:t>Tendencia</a:t>
            </a:r>
            <a:r>
              <a:rPr dirty="0"/>
              <a:t> Central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60496"/>
            <a:ext cx="9143999" cy="5840361"/>
          </a:xfrm>
        </p:spPr>
        <p:txBody>
          <a:bodyPr>
            <a:normAutofit fontScale="25000" lnSpcReduction="20000"/>
          </a:bodyPr>
          <a:lstStyle/>
          <a:p>
            <a:r>
              <a:rPr sz="9600" dirty="0" err="1"/>
              <a:t>Estas</a:t>
            </a:r>
            <a:r>
              <a:rPr sz="9600" dirty="0"/>
              <a:t> </a:t>
            </a:r>
            <a:r>
              <a:rPr sz="9600" dirty="0" err="1"/>
              <a:t>medidas</a:t>
            </a:r>
            <a:r>
              <a:rPr sz="9600" dirty="0"/>
              <a:t> </a:t>
            </a:r>
            <a:r>
              <a:rPr sz="9600" dirty="0" err="1"/>
              <a:t>tratan</a:t>
            </a:r>
            <a:r>
              <a:rPr sz="9600" dirty="0"/>
              <a:t> de </a:t>
            </a:r>
            <a:r>
              <a:rPr sz="9600" dirty="0" err="1"/>
              <a:t>resumir</a:t>
            </a:r>
            <a:r>
              <a:rPr sz="9600" dirty="0"/>
              <a:t> </a:t>
            </a:r>
            <a:r>
              <a:rPr sz="9600" dirty="0" err="1"/>
              <a:t>los</a:t>
            </a:r>
            <a:r>
              <a:rPr sz="9600" dirty="0"/>
              <a:t> </a:t>
            </a:r>
            <a:r>
              <a:rPr sz="9600" dirty="0" err="1"/>
              <a:t>valores</a:t>
            </a:r>
            <a:r>
              <a:rPr sz="9600" dirty="0"/>
              <a:t> </a:t>
            </a:r>
            <a:r>
              <a:rPr sz="9600" dirty="0" err="1"/>
              <a:t>observados</a:t>
            </a:r>
            <a:r>
              <a:rPr sz="9600" dirty="0"/>
              <a:t> </a:t>
            </a:r>
            <a:r>
              <a:rPr sz="9600" dirty="0" err="1"/>
              <a:t>en</a:t>
            </a:r>
            <a:r>
              <a:rPr sz="9600" dirty="0"/>
              <a:t> un </a:t>
            </a:r>
            <a:r>
              <a:rPr sz="9600" dirty="0" err="1"/>
              <a:t>único</a:t>
            </a:r>
            <a:r>
              <a:rPr sz="9600" dirty="0"/>
              <a:t> valor </a:t>
            </a:r>
            <a:r>
              <a:rPr sz="9600" dirty="0" err="1"/>
              <a:t>asociado</a:t>
            </a:r>
            <a:r>
              <a:rPr sz="9600" dirty="0"/>
              <a:t> al valor </a:t>
            </a:r>
            <a:r>
              <a:rPr sz="9600" dirty="0" err="1"/>
              <a:t>localizado</a:t>
            </a:r>
            <a:r>
              <a:rPr sz="9600" dirty="0"/>
              <a:t> </a:t>
            </a:r>
            <a:r>
              <a:rPr sz="9600" dirty="0" err="1"/>
              <a:t>en</a:t>
            </a:r>
            <a:r>
              <a:rPr sz="9600" dirty="0"/>
              <a:t> </a:t>
            </a:r>
            <a:r>
              <a:rPr sz="9600" dirty="0" err="1"/>
              <a:t>el</a:t>
            </a:r>
            <a:r>
              <a:rPr sz="9600" dirty="0"/>
              <a:t> </a:t>
            </a:r>
            <a:r>
              <a:rPr sz="9600" dirty="0" err="1"/>
              <a:t>centro</a:t>
            </a:r>
            <a:r>
              <a:rPr sz="9600" dirty="0"/>
              <a:t>.</a:t>
            </a:r>
          </a:p>
          <a:p>
            <a:r>
              <a:rPr sz="9600" dirty="0"/>
              <a:t>La </a:t>
            </a:r>
            <a:r>
              <a:rPr sz="9600" b="1" dirty="0"/>
              <a:t>media</a:t>
            </a:r>
            <a:r>
              <a:rPr sz="9600" dirty="0"/>
              <a:t> es la </a:t>
            </a:r>
            <a:r>
              <a:rPr sz="9600" dirty="0" err="1"/>
              <a:t>medida</a:t>
            </a:r>
            <a:r>
              <a:rPr sz="9600" dirty="0"/>
              <a:t> </a:t>
            </a:r>
            <a:r>
              <a:rPr sz="9600" dirty="0" err="1"/>
              <a:t>más</a:t>
            </a:r>
            <a:r>
              <a:rPr sz="9600" dirty="0"/>
              <a:t> </a:t>
            </a:r>
            <a:r>
              <a:rPr sz="9600" dirty="0" err="1"/>
              <a:t>común</a:t>
            </a:r>
            <a:r>
              <a:rPr sz="9600" dirty="0"/>
              <a:t> de </a:t>
            </a:r>
            <a:r>
              <a:rPr sz="9600" dirty="0" err="1"/>
              <a:t>tendencia</a:t>
            </a:r>
            <a:r>
              <a:rPr sz="9600" dirty="0"/>
              <a:t> central para </a:t>
            </a:r>
            <a:r>
              <a:rPr sz="9600" dirty="0" err="1"/>
              <a:t>una</a:t>
            </a:r>
            <a:r>
              <a:rPr sz="9600" dirty="0"/>
              <a:t> variable </a:t>
            </a:r>
            <a:r>
              <a:rPr sz="9600" dirty="0" err="1"/>
              <a:t>numérica</a:t>
            </a:r>
            <a:r>
              <a:rPr sz="9600" dirty="0"/>
              <a:t>.</a:t>
            </a:r>
          </a:p>
          <a:p>
            <a:r>
              <a:rPr sz="9600" dirty="0"/>
              <a:t>Si </a:t>
            </a:r>
            <a:r>
              <a:rPr sz="9600" dirty="0" err="1"/>
              <a:t>tenemos</a:t>
            </a:r>
            <a:r>
              <a:rPr sz="9600" dirty="0"/>
              <a:t> </a:t>
            </a:r>
            <a:r>
              <a:rPr sz="9600" i="1" dirty="0"/>
              <a:t>m</a:t>
            </a:r>
            <a:r>
              <a:rPr sz="9600" dirty="0"/>
              <a:t> </a:t>
            </a:r>
            <a:r>
              <a:rPr sz="9600" dirty="0" err="1"/>
              <a:t>observaciones</a:t>
            </a:r>
            <a:r>
              <a:rPr sz="9600" dirty="0"/>
              <a:t> se </a:t>
            </a:r>
            <a:r>
              <a:rPr sz="9600" dirty="0" err="1"/>
              <a:t>calcula</a:t>
            </a:r>
            <a:r>
              <a:rPr sz="9600" dirty="0"/>
              <a:t> </a:t>
            </a:r>
            <a:r>
              <a:rPr sz="9600" dirty="0" err="1"/>
              <a:t>como</a:t>
            </a:r>
            <a:r>
              <a:rPr sz="9600" dirty="0"/>
              <a:t> la </a:t>
            </a:r>
            <a:r>
              <a:rPr sz="9600" b="1" dirty="0"/>
              <a:t>media </a:t>
            </a:r>
            <a:r>
              <a:rPr sz="9600" b="1" dirty="0" err="1"/>
              <a:t>aritmética</a:t>
            </a:r>
            <a:r>
              <a:rPr sz="9600" dirty="0"/>
              <a:t> o </a:t>
            </a:r>
            <a:r>
              <a:rPr sz="9600" b="1" dirty="0" err="1"/>
              <a:t>promedio</a:t>
            </a:r>
            <a:r>
              <a:rPr lang="es-AR" sz="9600" dirty="0"/>
              <a:t>:</a:t>
            </a:r>
          </a:p>
          <a:p>
            <a:endParaRPr lang="es-AR" sz="5100" dirty="0"/>
          </a:p>
          <a:p>
            <a:endParaRPr lang="es-AR" sz="5100" dirty="0"/>
          </a:p>
          <a:p>
            <a:endParaRPr lang="es-AR" sz="5100" dirty="0"/>
          </a:p>
          <a:p>
            <a:endParaRPr lang="es-AR" sz="5100" dirty="0"/>
          </a:p>
          <a:p>
            <a:endParaRPr sz="5100" dirty="0"/>
          </a:p>
          <a:p>
            <a:r>
              <a:rPr sz="9600" dirty="0"/>
              <a:t>El mayor </a:t>
            </a:r>
            <a:r>
              <a:rPr sz="9600" dirty="0" err="1"/>
              <a:t>problema</a:t>
            </a:r>
            <a:r>
              <a:rPr sz="9600" dirty="0"/>
              <a:t> de la media es que es </a:t>
            </a:r>
            <a:r>
              <a:rPr sz="9600" dirty="0" err="1"/>
              <a:t>una</a:t>
            </a:r>
            <a:r>
              <a:rPr sz="9600" dirty="0"/>
              <a:t> </a:t>
            </a:r>
            <a:r>
              <a:rPr sz="9600" dirty="0" err="1"/>
              <a:t>medida</a:t>
            </a:r>
            <a:r>
              <a:rPr sz="9600" dirty="0"/>
              <a:t> </a:t>
            </a:r>
            <a:r>
              <a:rPr sz="9600" dirty="0" err="1"/>
              <a:t>muy</a:t>
            </a:r>
            <a:r>
              <a:rPr sz="9600" dirty="0"/>
              <a:t> sensible a </a:t>
            </a:r>
            <a:r>
              <a:rPr sz="9600" b="1" dirty="0"/>
              <a:t>outliers</a:t>
            </a:r>
            <a:r>
              <a:rPr sz="9600" dirty="0"/>
              <a:t> o </a:t>
            </a:r>
            <a:r>
              <a:rPr sz="9600" dirty="0" err="1"/>
              <a:t>valores</a:t>
            </a:r>
            <a:r>
              <a:rPr sz="9600" dirty="0"/>
              <a:t> </a:t>
            </a:r>
            <a:r>
              <a:rPr sz="9600" dirty="0" err="1"/>
              <a:t>atípicos</a:t>
            </a:r>
            <a:r>
              <a:rPr sz="9600" dirty="0"/>
              <a:t>.</a:t>
            </a:r>
          </a:p>
          <a:p>
            <a:r>
              <a:rPr sz="9600" dirty="0" err="1"/>
              <a:t>Ejemplo</a:t>
            </a:r>
            <a:r>
              <a:rPr sz="9600" dirty="0"/>
              <a:t>: </a:t>
            </a:r>
            <a:r>
              <a:rPr sz="9600" dirty="0" err="1"/>
              <a:t>Tomamos</a:t>
            </a:r>
            <a:r>
              <a:rPr sz="9600" dirty="0"/>
              <a:t> un vector </a:t>
            </a:r>
            <a:r>
              <a:rPr sz="9600" dirty="0" err="1"/>
              <a:t>aleatorio</a:t>
            </a:r>
            <a:r>
              <a:rPr sz="9600" dirty="0"/>
              <a:t> de media 20 y </a:t>
            </a:r>
            <a:r>
              <a:rPr sz="9600" dirty="0" err="1"/>
              <a:t>luego</a:t>
            </a:r>
            <a:r>
              <a:rPr sz="9600" dirty="0"/>
              <a:t> le </a:t>
            </a:r>
            <a:r>
              <a:rPr sz="9600" dirty="0" err="1"/>
              <a:t>agregamos</a:t>
            </a:r>
            <a:r>
              <a:rPr sz="9600" dirty="0"/>
              <a:t> un </a:t>
            </a:r>
            <a:r>
              <a:rPr sz="9600" dirty="0" err="1"/>
              <a:t>elemento</a:t>
            </a:r>
            <a:r>
              <a:rPr sz="9600" dirty="0"/>
              <a:t> </a:t>
            </a:r>
            <a:r>
              <a:rPr sz="9600" dirty="0" err="1"/>
              <a:t>aleatorio</a:t>
            </a:r>
            <a:r>
              <a:rPr sz="9600" dirty="0"/>
              <a:t> que </a:t>
            </a:r>
            <a:r>
              <a:rPr sz="9600" dirty="0" err="1"/>
              <a:t>proviene</a:t>
            </a:r>
            <a:r>
              <a:rPr sz="9600" dirty="0"/>
              <a:t> de </a:t>
            </a:r>
            <a:r>
              <a:rPr sz="9600" dirty="0" err="1"/>
              <a:t>una</a:t>
            </a:r>
            <a:r>
              <a:rPr sz="9600" dirty="0"/>
              <a:t> </a:t>
            </a:r>
            <a:r>
              <a:rPr sz="9600" dirty="0" err="1"/>
              <a:t>distribución</a:t>
            </a:r>
            <a:r>
              <a:rPr sz="9600" dirty="0"/>
              <a:t> de media </a:t>
            </a:r>
            <a:r>
              <a:rPr sz="9600" dirty="0" err="1"/>
              <a:t>mucho</a:t>
            </a:r>
            <a:r>
              <a:rPr sz="9600" dirty="0"/>
              <a:t> mayor</a:t>
            </a:r>
            <a:r>
              <a:rPr lang="es-AR" sz="9600" dirty="0"/>
              <a:t> (debe importarse </a:t>
            </a:r>
            <a:r>
              <a:rPr lang="es-AR" sz="9600" b="1" i="1" dirty="0" err="1"/>
              <a:t>Numpy</a:t>
            </a:r>
            <a:r>
              <a:rPr lang="es-AR" sz="9600" dirty="0"/>
              <a:t>):</a:t>
            </a:r>
            <a:endParaRPr sz="9600" dirty="0"/>
          </a:p>
          <a:p>
            <a:pPr lvl="1"/>
            <a:r>
              <a:rPr sz="7400" i="1" dirty="0"/>
              <a:t># Genera</a:t>
            </a:r>
            <a:r>
              <a:rPr lang="es-AR" sz="7400" i="1" dirty="0" err="1"/>
              <a:t>mos</a:t>
            </a:r>
            <a:r>
              <a:rPr sz="7400" i="1" dirty="0"/>
              <a:t> un vector </a:t>
            </a:r>
            <a:r>
              <a:rPr sz="7400" i="1" dirty="0" err="1"/>
              <a:t>aleatorio</a:t>
            </a:r>
            <a:r>
              <a:rPr sz="7400" i="1" dirty="0"/>
              <a:t> con media 20 y </a:t>
            </a:r>
            <a:r>
              <a:rPr sz="7400" i="1" dirty="0" err="1"/>
              <a:t>desviación</a:t>
            </a:r>
            <a:r>
              <a:rPr sz="7400" i="1" dirty="0"/>
              <a:t> </a:t>
            </a:r>
            <a:r>
              <a:rPr sz="7400" i="1" dirty="0" err="1"/>
              <a:t>estándar</a:t>
            </a:r>
            <a:r>
              <a:rPr sz="7400" i="1" dirty="0"/>
              <a:t> 10</a:t>
            </a:r>
          </a:p>
          <a:p>
            <a:pPr lvl="1"/>
            <a:r>
              <a:rPr sz="7400" i="1" dirty="0" err="1"/>
              <a:t>vec</a:t>
            </a:r>
            <a:r>
              <a:rPr sz="7400" i="1" dirty="0"/>
              <a:t> = </a:t>
            </a:r>
            <a:r>
              <a:rPr sz="7400" i="1" dirty="0" err="1"/>
              <a:t>np.random.normal</a:t>
            </a:r>
            <a:r>
              <a:rPr sz="7400" i="1" dirty="0"/>
              <a:t>(20, 10, 10)</a:t>
            </a:r>
          </a:p>
          <a:p>
            <a:pPr lvl="1"/>
            <a:r>
              <a:rPr sz="7400" i="1" dirty="0"/>
              <a:t>print(</a:t>
            </a:r>
            <a:r>
              <a:rPr sz="7400" i="1" dirty="0" err="1"/>
              <a:t>np.mean</a:t>
            </a:r>
            <a:r>
              <a:rPr sz="7400" i="1" dirty="0"/>
              <a:t>(</a:t>
            </a:r>
            <a:r>
              <a:rPr sz="7400" i="1" dirty="0" err="1"/>
              <a:t>vec</a:t>
            </a:r>
            <a:r>
              <a:rPr sz="7400" i="1" dirty="0"/>
              <a:t>))</a:t>
            </a:r>
          </a:p>
          <a:p>
            <a:pPr lvl="1"/>
            <a:r>
              <a:rPr sz="7400" i="1" dirty="0"/>
              <a:t># </a:t>
            </a:r>
            <a:r>
              <a:rPr sz="7400" i="1" dirty="0" err="1"/>
              <a:t>Añadi</a:t>
            </a:r>
            <a:r>
              <a:rPr lang="es-AR" sz="7400" i="1" dirty="0" err="1"/>
              <a:t>mos</a:t>
            </a:r>
            <a:r>
              <a:rPr sz="7400" i="1" dirty="0"/>
              <a:t> un valor </a:t>
            </a:r>
            <a:r>
              <a:rPr sz="7400" i="1" dirty="0" err="1"/>
              <a:t>atípico</a:t>
            </a:r>
            <a:r>
              <a:rPr sz="7400" i="1" dirty="0"/>
              <a:t> con media 300 y </a:t>
            </a:r>
            <a:r>
              <a:rPr sz="7400" i="1" dirty="0" err="1"/>
              <a:t>desviación</a:t>
            </a:r>
            <a:r>
              <a:rPr sz="7400" i="1" dirty="0"/>
              <a:t> </a:t>
            </a:r>
            <a:r>
              <a:rPr sz="7400" i="1" dirty="0" err="1"/>
              <a:t>estándar</a:t>
            </a:r>
            <a:r>
              <a:rPr sz="7400" i="1" dirty="0"/>
              <a:t> 100</a:t>
            </a:r>
          </a:p>
          <a:p>
            <a:pPr lvl="1"/>
            <a:r>
              <a:rPr sz="7400" i="1" dirty="0" err="1"/>
              <a:t>vec_ruid</a:t>
            </a:r>
            <a:r>
              <a:rPr sz="7400" i="1" dirty="0"/>
              <a:t> = </a:t>
            </a:r>
            <a:r>
              <a:rPr sz="7400" i="1" dirty="0" err="1"/>
              <a:t>np.append</a:t>
            </a:r>
            <a:r>
              <a:rPr sz="7400" i="1" dirty="0"/>
              <a:t>(</a:t>
            </a:r>
            <a:r>
              <a:rPr sz="7400" i="1" dirty="0" err="1"/>
              <a:t>vec</a:t>
            </a:r>
            <a:r>
              <a:rPr sz="7400" i="1" dirty="0"/>
              <a:t>, </a:t>
            </a:r>
            <a:r>
              <a:rPr sz="7400" i="1" dirty="0" err="1"/>
              <a:t>np.random.normal</a:t>
            </a:r>
            <a:r>
              <a:rPr sz="7400" i="1" dirty="0"/>
              <a:t>(300, 100, 1))</a:t>
            </a:r>
          </a:p>
          <a:p>
            <a:pPr lvl="1"/>
            <a:r>
              <a:rPr sz="7400" i="1" dirty="0"/>
              <a:t>print(</a:t>
            </a:r>
            <a:r>
              <a:rPr sz="7400" i="1" dirty="0" err="1"/>
              <a:t>np.mean</a:t>
            </a:r>
            <a:r>
              <a:rPr sz="7400" i="1" dirty="0"/>
              <a:t>(</a:t>
            </a:r>
            <a:r>
              <a:rPr sz="7400" i="1" dirty="0" err="1"/>
              <a:t>vec_ruid</a:t>
            </a:r>
            <a:r>
              <a:rPr sz="7400" i="1" dirty="0"/>
              <a:t>))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61F9C8-D3CC-ADF0-B300-7848BC22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72" y="2613920"/>
            <a:ext cx="2667372" cy="971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Medidas</a:t>
            </a:r>
            <a:r>
              <a:rPr dirty="0"/>
              <a:t> de </a:t>
            </a:r>
            <a:r>
              <a:rPr dirty="0" err="1"/>
              <a:t>Tendencia</a:t>
            </a:r>
            <a:r>
              <a:rPr dirty="0"/>
              <a:t> Central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sz="3400" dirty="0"/>
              <a:t>Podemos </a:t>
            </a:r>
            <a:r>
              <a:rPr sz="3400" dirty="0" err="1"/>
              <a:t>robustecer</a:t>
            </a:r>
            <a:r>
              <a:rPr sz="3400" dirty="0"/>
              <a:t> la media </a:t>
            </a:r>
            <a:r>
              <a:rPr sz="3400" dirty="0" err="1"/>
              <a:t>eliminando</a:t>
            </a:r>
            <a:r>
              <a:rPr sz="3400" dirty="0"/>
              <a:t> </a:t>
            </a:r>
            <a:r>
              <a:rPr sz="3400" dirty="0" err="1"/>
              <a:t>una</a:t>
            </a:r>
            <a:r>
              <a:rPr sz="3400" dirty="0"/>
              <a:t> </a:t>
            </a:r>
            <a:r>
              <a:rPr sz="3400" dirty="0" err="1"/>
              <a:t>fracción</a:t>
            </a:r>
            <a:r>
              <a:rPr sz="3400" dirty="0"/>
              <a:t> de </a:t>
            </a:r>
            <a:r>
              <a:rPr sz="3400" dirty="0" err="1"/>
              <a:t>los</a:t>
            </a:r>
            <a:r>
              <a:rPr sz="3400" dirty="0"/>
              <a:t> </a:t>
            </a:r>
            <a:r>
              <a:rPr sz="3400" dirty="0" err="1"/>
              <a:t>valores</a:t>
            </a:r>
            <a:r>
              <a:rPr sz="3400" dirty="0"/>
              <a:t> </a:t>
            </a:r>
            <a:r>
              <a:rPr sz="3400" dirty="0" err="1"/>
              <a:t>extremos</a:t>
            </a:r>
            <a:r>
              <a:rPr sz="3400" dirty="0"/>
              <a:t> </a:t>
            </a:r>
            <a:r>
              <a:rPr sz="3400" dirty="0" err="1"/>
              <a:t>usando</a:t>
            </a:r>
            <a:r>
              <a:rPr sz="3400" dirty="0"/>
              <a:t> la </a:t>
            </a:r>
            <a:r>
              <a:rPr sz="3400" b="1" dirty="0"/>
              <a:t>media </a:t>
            </a:r>
            <a:r>
              <a:rPr sz="3400" b="1" dirty="0" err="1"/>
              <a:t>truncada</a:t>
            </a:r>
            <a:r>
              <a:rPr sz="3400" dirty="0"/>
              <a:t> o </a:t>
            </a:r>
            <a:r>
              <a:rPr sz="3400" b="1" dirty="0"/>
              <a:t>trimmed mean</a:t>
            </a:r>
            <a:r>
              <a:rPr sz="3400" dirty="0"/>
              <a:t>.</a:t>
            </a:r>
          </a:p>
          <a:p>
            <a:r>
              <a:rPr sz="3400" dirty="0" err="1"/>
              <a:t>En</a:t>
            </a:r>
            <a:r>
              <a:rPr sz="3400" dirty="0"/>
              <a:t> Python </a:t>
            </a:r>
            <a:r>
              <a:rPr sz="3400" dirty="0" err="1"/>
              <a:t>podemos</a:t>
            </a:r>
            <a:r>
              <a:rPr sz="3400" dirty="0"/>
              <a:t> usar la </a:t>
            </a:r>
            <a:r>
              <a:rPr sz="3400" dirty="0" err="1"/>
              <a:t>función</a:t>
            </a:r>
            <a:r>
              <a:rPr sz="3400" dirty="0"/>
              <a:t> </a:t>
            </a:r>
            <a:r>
              <a:rPr sz="3400" i="1" dirty="0" err="1"/>
              <a:t>trim_mean</a:t>
            </a:r>
            <a:r>
              <a:rPr sz="3400" i="1" dirty="0"/>
              <a:t> </a:t>
            </a:r>
            <a:r>
              <a:rPr sz="3400" dirty="0"/>
              <a:t>del </a:t>
            </a:r>
            <a:r>
              <a:rPr sz="3400" dirty="0" err="1"/>
              <a:t>módulo</a:t>
            </a:r>
            <a:r>
              <a:rPr sz="3400" dirty="0"/>
              <a:t> </a:t>
            </a:r>
            <a:r>
              <a:rPr sz="3400" i="1" dirty="0" err="1"/>
              <a:t>scipy.stats</a:t>
            </a:r>
            <a:r>
              <a:rPr sz="3400" i="1" dirty="0"/>
              <a:t> </a:t>
            </a:r>
            <a:r>
              <a:rPr sz="3400" dirty="0"/>
              <a:t>para </a:t>
            </a:r>
            <a:r>
              <a:rPr sz="3400" dirty="0" err="1"/>
              <a:t>definir</a:t>
            </a:r>
            <a:r>
              <a:rPr sz="3400" dirty="0"/>
              <a:t> la </a:t>
            </a:r>
            <a:r>
              <a:rPr sz="3400" dirty="0" err="1"/>
              <a:t>fracción</a:t>
            </a:r>
            <a:r>
              <a:rPr sz="3400" dirty="0"/>
              <a:t> de </a:t>
            </a:r>
            <a:r>
              <a:rPr sz="3400" dirty="0" err="1"/>
              <a:t>elementos</a:t>
            </a:r>
            <a:r>
              <a:rPr sz="3400" dirty="0"/>
              <a:t> </a:t>
            </a:r>
            <a:r>
              <a:rPr sz="3400" dirty="0" err="1"/>
              <a:t>extremos</a:t>
            </a:r>
            <a:r>
              <a:rPr sz="3400" dirty="0"/>
              <a:t> a </a:t>
            </a:r>
            <a:r>
              <a:rPr sz="3400" dirty="0" err="1"/>
              <a:t>descartar</a:t>
            </a:r>
            <a:r>
              <a:rPr sz="3400" dirty="0"/>
              <a:t>.</a:t>
            </a:r>
          </a:p>
          <a:p>
            <a:r>
              <a:rPr sz="3400" dirty="0" err="1"/>
              <a:t>Ejemplo</a:t>
            </a:r>
            <a:r>
              <a:rPr sz="3400" dirty="0"/>
              <a:t>: </a:t>
            </a:r>
            <a:r>
              <a:rPr sz="3400" dirty="0" err="1"/>
              <a:t>Descartamos</a:t>
            </a:r>
            <a:r>
              <a:rPr sz="3400" dirty="0"/>
              <a:t> </a:t>
            </a:r>
            <a:r>
              <a:rPr sz="3400" dirty="0" err="1"/>
              <a:t>el</a:t>
            </a:r>
            <a:r>
              <a:rPr sz="3400" dirty="0"/>
              <a:t> 10% de </a:t>
            </a:r>
            <a:r>
              <a:rPr sz="3400" dirty="0" err="1"/>
              <a:t>los</a:t>
            </a:r>
            <a:r>
              <a:rPr sz="3400" dirty="0"/>
              <a:t> </a:t>
            </a:r>
            <a:r>
              <a:rPr sz="3400" dirty="0" err="1"/>
              <a:t>valores</a:t>
            </a:r>
            <a:r>
              <a:rPr sz="3400" dirty="0"/>
              <a:t> </a:t>
            </a:r>
            <a:r>
              <a:rPr sz="3400" dirty="0" err="1"/>
              <a:t>extremos</a:t>
            </a:r>
            <a:r>
              <a:rPr sz="3400" dirty="0"/>
              <a:t> </a:t>
            </a:r>
            <a:r>
              <a:rPr sz="3400" dirty="0" err="1"/>
              <a:t>en</a:t>
            </a:r>
            <a:r>
              <a:rPr sz="3400" dirty="0"/>
              <a:t> </a:t>
            </a:r>
            <a:r>
              <a:rPr sz="3400" dirty="0" err="1"/>
              <a:t>el</a:t>
            </a:r>
            <a:r>
              <a:rPr sz="3400" dirty="0"/>
              <a:t> </a:t>
            </a:r>
            <a:r>
              <a:rPr sz="3400" dirty="0" err="1"/>
              <a:t>ejemplo</a:t>
            </a:r>
            <a:r>
              <a:rPr sz="3400" dirty="0"/>
              <a:t> anterior:</a:t>
            </a:r>
          </a:p>
          <a:p>
            <a:pPr lvl="1"/>
            <a:r>
              <a:rPr sz="3100" i="1" dirty="0"/>
              <a:t>from </a:t>
            </a:r>
            <a:r>
              <a:rPr sz="3100" i="1" dirty="0" err="1"/>
              <a:t>scipy.stats</a:t>
            </a:r>
            <a:r>
              <a:rPr sz="3100" i="1" dirty="0"/>
              <a:t> import </a:t>
            </a:r>
            <a:r>
              <a:rPr sz="3100" i="1" dirty="0" err="1"/>
              <a:t>trim_mean</a:t>
            </a:r>
            <a:endParaRPr sz="3100" i="1" dirty="0"/>
          </a:p>
          <a:p>
            <a:pPr lvl="1"/>
            <a:r>
              <a:rPr sz="3100" i="1" dirty="0" err="1"/>
              <a:t>mean_trimmed_vec</a:t>
            </a:r>
            <a:r>
              <a:rPr sz="3100" i="1" dirty="0"/>
              <a:t> = </a:t>
            </a:r>
            <a:r>
              <a:rPr sz="3100" i="1" dirty="0" err="1"/>
              <a:t>trim_mean</a:t>
            </a:r>
            <a:r>
              <a:rPr sz="3100" i="1" dirty="0"/>
              <a:t>(</a:t>
            </a:r>
            <a:r>
              <a:rPr sz="3100" i="1" dirty="0" err="1"/>
              <a:t>vec</a:t>
            </a:r>
            <a:r>
              <a:rPr sz="3100" i="1" dirty="0"/>
              <a:t>, 0.1)</a:t>
            </a:r>
          </a:p>
          <a:p>
            <a:pPr lvl="1"/>
            <a:r>
              <a:rPr sz="3100" i="1" dirty="0" err="1"/>
              <a:t>mean_trimmed_vec_ruid</a:t>
            </a:r>
            <a:r>
              <a:rPr sz="3100" i="1" dirty="0"/>
              <a:t> = </a:t>
            </a:r>
            <a:r>
              <a:rPr sz="3100" i="1" dirty="0" err="1"/>
              <a:t>trim_mean</a:t>
            </a:r>
            <a:r>
              <a:rPr sz="3100" i="1" dirty="0"/>
              <a:t>(</a:t>
            </a:r>
            <a:r>
              <a:rPr sz="3100" i="1" dirty="0" err="1"/>
              <a:t>vec_ruid</a:t>
            </a:r>
            <a:r>
              <a:rPr sz="3100" i="1" dirty="0"/>
              <a:t>, 0.1)</a:t>
            </a:r>
          </a:p>
          <a:p>
            <a:pPr lvl="1"/>
            <a:r>
              <a:rPr sz="3100" i="1" dirty="0"/>
              <a:t>print(</a:t>
            </a:r>
            <a:r>
              <a:rPr sz="3100" i="1" dirty="0" err="1"/>
              <a:t>mean_trimmed_vec</a:t>
            </a:r>
            <a:r>
              <a:rPr sz="3100" i="1" dirty="0"/>
              <a:t>)</a:t>
            </a:r>
          </a:p>
          <a:p>
            <a:pPr lvl="1"/>
            <a:r>
              <a:rPr sz="3100" i="1" dirty="0"/>
              <a:t>print(</a:t>
            </a:r>
            <a:r>
              <a:rPr sz="3100" i="1" dirty="0" err="1"/>
              <a:t>mean_trimmed_vec_ruid</a:t>
            </a:r>
            <a:r>
              <a:rPr sz="3100" i="1" dirty="0"/>
              <a:t>)  # </a:t>
            </a:r>
            <a:r>
              <a:rPr sz="3100" i="1" dirty="0" err="1"/>
              <a:t>Mucho</a:t>
            </a:r>
            <a:r>
              <a:rPr sz="3100" i="1" dirty="0"/>
              <a:t> </a:t>
            </a:r>
            <a:r>
              <a:rPr sz="3100" i="1" dirty="0" err="1"/>
              <a:t>más</a:t>
            </a:r>
            <a:r>
              <a:rPr sz="3100" i="1" dirty="0"/>
              <a:t> </a:t>
            </a:r>
            <a:r>
              <a:rPr sz="3100" i="1" dirty="0" err="1"/>
              <a:t>robusto</a:t>
            </a:r>
            <a:endParaRPr sz="31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2058</Words>
  <Application>Microsoft Office PowerPoint</Application>
  <PresentationFormat>Presentación en pantalla (4:3)</PresentationFormat>
  <Paragraphs>171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Análisis Exploratorio de Datos en Python</vt:lpstr>
      <vt:lpstr>Análisis Exploratorio de Datos</vt:lpstr>
      <vt:lpstr>El dataset Iris</vt:lpstr>
      <vt:lpstr>Presentación de PowerPoint</vt:lpstr>
      <vt:lpstr>Estadísticas de Resumen</vt:lpstr>
      <vt:lpstr>Frecuencia</vt:lpstr>
      <vt:lpstr>Moda</vt:lpstr>
      <vt:lpstr>Medidas de Tendencia Central</vt:lpstr>
      <vt:lpstr>Medidas de Tendencia Central</vt:lpstr>
      <vt:lpstr>Medidas de Tendencia Central</vt:lpstr>
      <vt:lpstr>Presentación de PowerPoint</vt:lpstr>
      <vt:lpstr>Percentiles o Cuantiles</vt:lpstr>
      <vt:lpstr>Cuartiles</vt:lpstr>
      <vt:lpstr>Resumiendo un DataFrame</vt:lpstr>
      <vt:lpstr>Análisis de Resumen por Especies</vt:lpstr>
      <vt:lpstr>Medidas de Dispersión</vt:lpstr>
      <vt:lpstr>Medidas de Dispersión</vt:lpstr>
      <vt:lpstr>Estadísticas de Resumen Multivariadas</vt:lpstr>
      <vt:lpstr>Correlación Lineal</vt:lpstr>
      <vt:lpstr>Tablas de Contingencia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Exploratorio de Datos en Python</dc:title>
  <dc:subject/>
  <dc:creator/>
  <cp:keywords/>
  <dc:description>generated using python-pptx</dc:description>
  <cp:lastModifiedBy>Miguel Carlos Pita</cp:lastModifiedBy>
  <cp:revision>14</cp:revision>
  <dcterms:created xsi:type="dcterms:W3CDTF">2013-01-27T09:14:16Z</dcterms:created>
  <dcterms:modified xsi:type="dcterms:W3CDTF">2024-09-01T21:19:48Z</dcterms:modified>
  <cp:category/>
</cp:coreProperties>
</file>